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1"/>
  </p:notesMasterIdLst>
  <p:handoutMasterIdLst>
    <p:handoutMasterId r:id="rId22"/>
  </p:handoutMasterIdLst>
  <p:sldIdLst>
    <p:sldId id="270" r:id="rId2"/>
    <p:sldId id="363" r:id="rId3"/>
    <p:sldId id="322" r:id="rId4"/>
    <p:sldId id="352" r:id="rId5"/>
    <p:sldId id="364" r:id="rId6"/>
    <p:sldId id="354" r:id="rId7"/>
    <p:sldId id="353" r:id="rId8"/>
    <p:sldId id="351" r:id="rId9"/>
    <p:sldId id="340" r:id="rId10"/>
    <p:sldId id="350" r:id="rId11"/>
    <p:sldId id="343" r:id="rId12"/>
    <p:sldId id="344" r:id="rId13"/>
    <p:sldId id="358" r:id="rId14"/>
    <p:sldId id="345" r:id="rId15"/>
    <p:sldId id="346" r:id="rId16"/>
    <p:sldId id="362" r:id="rId17"/>
    <p:sldId id="355" r:id="rId18"/>
    <p:sldId id="359" r:id="rId19"/>
    <p:sldId id="321" r:id="rId2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8" autoAdjust="0"/>
    <p:restoredTop sz="81818" autoAdjust="0"/>
  </p:normalViewPr>
  <p:slideViewPr>
    <p:cSldViewPr snapToGrid="0" snapToObjects="1">
      <p:cViewPr varScale="1">
        <p:scale>
          <a:sx n="60" d="100"/>
          <a:sy n="60" d="100"/>
        </p:scale>
        <p:origin x="912"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200" d="100"/>
          <a:sy n="200" d="100"/>
        </p:scale>
        <p:origin x="-480" y="4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Stephanie:Desktop:Atkins%20and%20Med%20Line%20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Column1</c:v>
                </c:pt>
              </c:strCache>
            </c:strRef>
          </c:tx>
          <c:spPr>
            <a:ln w="28575" cap="rnd">
              <a:solidFill>
                <a:schemeClr val="accent1"/>
              </a:solidFill>
              <a:round/>
            </a:ln>
            <a:effectLst/>
          </c:spPr>
          <c:marker>
            <c:symbol val="none"/>
          </c:marker>
          <c:cat>
            <c:strRef>
              <c:f>Sheet1!$A$2:$A$5</c:f>
              <c:strCache>
                <c:ptCount val="2"/>
                <c:pt idx="0">
                  <c:v>Atkins</c:v>
                </c:pt>
                <c:pt idx="1">
                  <c:v>Mediterranean</c:v>
                </c:pt>
              </c:strCache>
            </c:strRef>
          </c:cat>
          <c:val>
            <c:numRef>
              <c:f>Sheet1!$B$2:$B$5</c:f>
              <c:numCache>
                <c:formatCode>General</c:formatCode>
                <c:ptCount val="4"/>
                <c:pt idx="1">
                  <c:v>50</c:v>
                </c:pt>
              </c:numCache>
            </c:numRef>
          </c:val>
          <c:smooth val="0"/>
          <c:extLst>
            <c:ext xmlns:c16="http://schemas.microsoft.com/office/drawing/2014/chart" uri="{C3380CC4-5D6E-409C-BE32-E72D297353CC}">
              <c16:uniqueId val="{00000000-43CE-4DB7-8DD1-A3AB2D1FB90A}"/>
            </c:ext>
          </c:extLst>
        </c:ser>
        <c:dLbls>
          <c:showLegendKey val="0"/>
          <c:showVal val="0"/>
          <c:showCatName val="0"/>
          <c:showSerName val="0"/>
          <c:showPercent val="0"/>
          <c:showBubbleSize val="0"/>
        </c:dLbls>
        <c:smooth val="0"/>
        <c:axId val="1282344511"/>
        <c:axId val="1282345759"/>
      </c:lineChart>
      <c:catAx>
        <c:axId val="12823445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82345759"/>
        <c:crosses val="autoZero"/>
        <c:auto val="1"/>
        <c:lblAlgn val="ctr"/>
        <c:lblOffset val="100"/>
        <c:noMultiLvlLbl val="0"/>
      </c:catAx>
      <c:valAx>
        <c:axId val="1282345759"/>
        <c:scaling>
          <c:orientation val="minMax"/>
          <c:max val="5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82344511"/>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6078347764668899"/>
          <c:y val="8.5794358229493106E-2"/>
          <c:w val="0.79477201977659795"/>
          <c:h val="0.86277379405244203"/>
        </c:manualLayout>
      </c:layout>
      <c:lineChart>
        <c:grouping val="standard"/>
        <c:varyColors val="0"/>
        <c:ser>
          <c:idx val="1"/>
          <c:order val="0"/>
          <c:tx>
            <c:strRef>
              <c:f>Sheet1!$B$1</c:f>
              <c:strCache>
                <c:ptCount val="1"/>
                <c:pt idx="0">
                  <c:v>Mediterranean Diet</c:v>
                </c:pt>
              </c:strCache>
            </c:strRef>
          </c:tx>
          <c:spPr>
            <a:ln w="28575">
              <a:solidFill>
                <a:schemeClr val="tx1"/>
              </a:solidFill>
              <a:prstDash val="sysDot"/>
            </a:ln>
            <a:effectLst/>
          </c:spPr>
          <c:marker>
            <c:symbol val="circle"/>
            <c:size val="5"/>
            <c:spPr>
              <a:solidFill>
                <a:schemeClr val="bg1"/>
              </a:solidFill>
              <a:ln w="9525">
                <a:solidFill>
                  <a:schemeClr val="tx1"/>
                </a:solidFill>
                <a:prstDash val="solid"/>
              </a:ln>
              <a:effectLst/>
            </c:spPr>
          </c:marker>
          <c:cat>
            <c:numRef>
              <c:f>Sheet1!$A$7:$A$10</c:f>
              <c:numCache>
                <c:formatCode>General</c:formatCode>
                <c:ptCount val="4"/>
              </c:numCache>
            </c:numRef>
          </c:cat>
          <c:val>
            <c:numRef>
              <c:f>Sheet1!$B$2:$B$5</c:f>
              <c:numCache>
                <c:formatCode>General</c:formatCode>
                <c:ptCount val="4"/>
                <c:pt idx="0">
                  <c:v>46</c:v>
                </c:pt>
                <c:pt idx="1">
                  <c:v>36.5</c:v>
                </c:pt>
                <c:pt idx="2">
                  <c:v>32</c:v>
                </c:pt>
                <c:pt idx="3">
                  <c:v>30.5</c:v>
                </c:pt>
              </c:numCache>
            </c:numRef>
          </c:val>
          <c:smooth val="0"/>
          <c:extLst>
            <c:ext xmlns:c16="http://schemas.microsoft.com/office/drawing/2014/chart" uri="{C3380CC4-5D6E-409C-BE32-E72D297353CC}">
              <c16:uniqueId val="{00000000-C79D-49B5-B810-524A47F16779}"/>
            </c:ext>
          </c:extLst>
        </c:ser>
        <c:ser>
          <c:idx val="2"/>
          <c:order val="1"/>
          <c:tx>
            <c:strRef>
              <c:f>Sheet1!$C$1</c:f>
              <c:strCache>
                <c:ptCount val="1"/>
                <c:pt idx="0">
                  <c:v>Atkins</c:v>
                </c:pt>
              </c:strCache>
            </c:strRef>
          </c:tx>
          <c:spPr>
            <a:ln w="15875">
              <a:solidFill>
                <a:schemeClr val="tx1"/>
              </a:solidFill>
            </a:ln>
            <a:effectLst/>
          </c:spPr>
          <c:marker>
            <c:symbol val="circle"/>
            <c:size val="4"/>
            <c:spPr>
              <a:solidFill>
                <a:schemeClr val="tx1"/>
              </a:solidFill>
              <a:ln>
                <a:solidFill>
                  <a:schemeClr val="tx1"/>
                </a:solidFill>
              </a:ln>
              <a:effectLst/>
            </c:spPr>
          </c:marker>
          <c:cat>
            <c:numRef>
              <c:f>Sheet1!$A$7:$A$10</c:f>
              <c:numCache>
                <c:formatCode>General</c:formatCode>
                <c:ptCount val="4"/>
              </c:numCache>
            </c:numRef>
          </c:cat>
          <c:val>
            <c:numRef>
              <c:f>Sheet1!$C$2:$C$5</c:f>
              <c:numCache>
                <c:formatCode>General</c:formatCode>
                <c:ptCount val="4"/>
                <c:pt idx="0">
                  <c:v>2.2999999999999998</c:v>
                </c:pt>
                <c:pt idx="1">
                  <c:v>2.6</c:v>
                </c:pt>
                <c:pt idx="2">
                  <c:v>2.75</c:v>
                </c:pt>
                <c:pt idx="3">
                  <c:v>3.6</c:v>
                </c:pt>
              </c:numCache>
            </c:numRef>
          </c:val>
          <c:smooth val="0"/>
          <c:extLst>
            <c:ext xmlns:c16="http://schemas.microsoft.com/office/drawing/2014/chart" uri="{C3380CC4-5D6E-409C-BE32-E72D297353CC}">
              <c16:uniqueId val="{00000001-C79D-49B5-B810-524A47F16779}"/>
            </c:ext>
          </c:extLst>
        </c:ser>
        <c:dLbls>
          <c:showLegendKey val="0"/>
          <c:showVal val="0"/>
          <c:showCatName val="0"/>
          <c:showSerName val="0"/>
          <c:showPercent val="0"/>
          <c:showBubbleSize val="0"/>
        </c:dLbls>
        <c:marker val="1"/>
        <c:smooth val="0"/>
        <c:axId val="2046803544"/>
        <c:axId val="-2143940488"/>
      </c:lineChart>
      <c:catAx>
        <c:axId val="2046803544"/>
        <c:scaling>
          <c:orientation val="minMax"/>
        </c:scaling>
        <c:delete val="0"/>
        <c:axPos val="b"/>
        <c:numFmt formatCode="General" sourceLinked="1"/>
        <c:majorTickMark val="none"/>
        <c:minorTickMark val="none"/>
        <c:tickLblPos val="nextTo"/>
        <c:spPr>
          <a:ln w="25400">
            <a:solidFill>
              <a:schemeClr val="tx1"/>
            </a:solidFill>
          </a:ln>
        </c:spPr>
        <c:crossAx val="-2143940488"/>
        <c:crosses val="autoZero"/>
        <c:auto val="1"/>
        <c:lblAlgn val="ctr"/>
        <c:lblOffset val="100"/>
        <c:noMultiLvlLbl val="0"/>
      </c:catAx>
      <c:valAx>
        <c:axId val="-2143940488"/>
        <c:scaling>
          <c:orientation val="minMax"/>
        </c:scaling>
        <c:delete val="0"/>
        <c:axPos val="l"/>
        <c:title>
          <c:tx>
            <c:rich>
              <a:bodyPr rot="-5400000" vert="horz"/>
              <a:lstStyle/>
              <a:p>
                <a:pPr>
                  <a:defRPr/>
                </a:pPr>
                <a:r>
                  <a:rPr lang="en-US" sz="1600"/>
                  <a:t>Total CVD Incidence</a:t>
                </a:r>
              </a:p>
            </c:rich>
          </c:tx>
          <c:layout>
            <c:manualLayout>
              <c:xMode val="edge"/>
              <c:yMode val="edge"/>
              <c:x val="2.8775472833338799E-5"/>
              <c:y val="0.209023163366715"/>
            </c:manualLayout>
          </c:layout>
          <c:overlay val="0"/>
        </c:title>
        <c:numFmt formatCode="General" sourceLinked="1"/>
        <c:majorTickMark val="out"/>
        <c:minorTickMark val="none"/>
        <c:tickLblPos val="nextTo"/>
        <c:spPr>
          <a:ln w="25400">
            <a:solidFill>
              <a:schemeClr val="tx1"/>
            </a:solidFill>
          </a:ln>
        </c:spPr>
        <c:txPr>
          <a:bodyPr/>
          <a:lstStyle/>
          <a:p>
            <a:pPr>
              <a:defRPr b="1"/>
            </a:pPr>
            <a:endParaRPr lang="en-US"/>
          </a:p>
        </c:txPr>
        <c:crossAx val="2046803544"/>
        <c:crosses val="autoZero"/>
        <c:crossBetween val="between"/>
      </c:valAx>
    </c:plotArea>
    <c:legend>
      <c:legendPos val="r"/>
      <c:layout>
        <c:manualLayout>
          <c:xMode val="edge"/>
          <c:yMode val="edge"/>
          <c:x val="0.34334109399115798"/>
          <c:y val="2.5813011237673E-2"/>
          <c:w val="0.61823554032490102"/>
          <c:h val="0.19443528782203201"/>
        </c:manualLayout>
      </c:layout>
      <c:overlay val="0"/>
      <c:txPr>
        <a:bodyPr/>
        <a:lstStyle/>
        <a:p>
          <a:pPr>
            <a:defRPr sz="1200"/>
          </a:pPr>
          <a:endParaRPr lang="en-US"/>
        </a:p>
      </c:txPr>
    </c:legend>
    <c:plotVisOnly val="1"/>
    <c:dispBlanksAs val="gap"/>
    <c:showDLblsOverMax val="0"/>
  </c:chart>
  <c:spPr>
    <a:ln>
      <a:noFill/>
    </a:ln>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9DB3518A-4B55-AE44-AE6C-BB3BCF24E748}" type="datetime1">
              <a:rPr lang="en-US"/>
              <a:pPr>
                <a:defRPr/>
              </a:pPr>
              <a:t>3/13/2019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FAF59276-EAC8-2D47-9F08-8643C774D370}" type="slidenum">
              <a:rPr lang="en-US"/>
              <a:pPr>
                <a:defRPr/>
              </a:pPr>
              <a:t>‹#›</a:t>
            </a:fld>
            <a:endParaRPr lang="en-US"/>
          </a:p>
        </p:txBody>
      </p:sp>
    </p:spTree>
    <p:extLst>
      <p:ext uri="{BB962C8B-B14F-4D97-AF65-F5344CB8AC3E}">
        <p14:creationId xmlns:p14="http://schemas.microsoft.com/office/powerpoint/2010/main" val="2505256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A3F8B293-4BB5-7B43-9483-3921BA569E2B}" type="datetime1">
              <a:rPr lang="en-US"/>
              <a:pPr>
                <a:defRPr/>
              </a:pPr>
              <a:t>3/13/2019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238F3AB-CE5B-CB44-B99C-326645F43C51}" type="slidenum">
              <a:rPr lang="en-US"/>
              <a:pPr>
                <a:defRPr/>
              </a:pPr>
              <a:t>‹#›</a:t>
            </a:fld>
            <a:endParaRPr lang="en-US"/>
          </a:p>
        </p:txBody>
      </p:sp>
    </p:spTree>
    <p:extLst>
      <p:ext uri="{BB962C8B-B14F-4D97-AF65-F5344CB8AC3E}">
        <p14:creationId xmlns:p14="http://schemas.microsoft.com/office/powerpoint/2010/main" val="253889215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ＭＳ Ｐゴシック" pitchFamily="-11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3</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4</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6</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7</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8</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9</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a:t>
            </a:r>
            <a:r>
              <a:rPr lang="en-US" baseline="0" dirty="0" smtClean="0"/>
              <a:t> to t</a:t>
            </a:r>
            <a:r>
              <a:rPr lang="en-US" dirty="0" smtClean="0"/>
              <a:t>he data in the bar </a:t>
            </a:r>
            <a:r>
              <a:rPr lang="en-US" smtClean="0"/>
              <a:t>graph, people </a:t>
            </a:r>
            <a:r>
              <a:rPr lang="en-US" dirty="0" smtClean="0"/>
              <a:t>in</a:t>
            </a:r>
            <a:r>
              <a:rPr lang="en-US" baseline="0" dirty="0" smtClean="0"/>
              <a:t> the Mediterranean diet group still had way higher incidence of CVD.</a:t>
            </a:r>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16</a:t>
            </a:fld>
            <a:endParaRPr lang="en-US"/>
          </a:p>
        </p:txBody>
      </p:sp>
    </p:spTree>
    <p:extLst>
      <p:ext uri="{BB962C8B-B14F-4D97-AF65-F5344CB8AC3E}">
        <p14:creationId xmlns:p14="http://schemas.microsoft.com/office/powerpoint/2010/main" val="2927518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A5777FD-9432-D948-B35F-9B7BD5FDF8A1}" type="datetime1">
              <a:rPr lang="en-US" smtClean="0"/>
              <a:pPr>
                <a:defRPr/>
              </a:pPr>
              <a:t>3/13/2019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AAB5B1-00BC-F24C-BCEC-280088855D52}" type="slidenum">
              <a:rPr lang="en-US" smtClean="0"/>
              <a:pPr>
                <a:defRPr/>
              </a:pPr>
              <a:t>‹#›</a:t>
            </a:fld>
            <a:endParaRPr lang="en-US"/>
          </a:p>
        </p:txBody>
      </p:sp>
    </p:spTree>
    <p:extLst>
      <p:ext uri="{BB962C8B-B14F-4D97-AF65-F5344CB8AC3E}">
        <p14:creationId xmlns:p14="http://schemas.microsoft.com/office/powerpoint/2010/main" val="1784242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06F2DC-6832-8E41-AC2E-3AF4D3AEB5C9}" type="datetime1">
              <a:rPr lang="en-US" smtClean="0"/>
              <a:pPr>
                <a:defRPr/>
              </a:pPr>
              <a:t>3/13/2019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3CD768-44BE-6743-A8B9-166A0DAFD29B}" type="slidenum">
              <a:rPr lang="en-US" smtClean="0"/>
              <a:pPr>
                <a:defRPr/>
              </a:pPr>
              <a:t>‹#›</a:t>
            </a:fld>
            <a:endParaRPr lang="en-US"/>
          </a:p>
        </p:txBody>
      </p:sp>
    </p:spTree>
    <p:extLst>
      <p:ext uri="{BB962C8B-B14F-4D97-AF65-F5344CB8AC3E}">
        <p14:creationId xmlns:p14="http://schemas.microsoft.com/office/powerpoint/2010/main" val="64480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C48182-9AA4-0743-923D-82C285352A06}" type="datetime1">
              <a:rPr lang="en-US" smtClean="0"/>
              <a:pPr>
                <a:defRPr/>
              </a:pPr>
              <a:t>3/13/2019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6E6E90-B66E-9446-803C-8BA15407D21F}" type="slidenum">
              <a:rPr lang="en-US" smtClean="0"/>
              <a:pPr>
                <a:defRPr/>
              </a:pPr>
              <a:t>‹#›</a:t>
            </a:fld>
            <a:endParaRPr lang="en-US"/>
          </a:p>
        </p:txBody>
      </p:sp>
    </p:spTree>
    <p:extLst>
      <p:ext uri="{BB962C8B-B14F-4D97-AF65-F5344CB8AC3E}">
        <p14:creationId xmlns:p14="http://schemas.microsoft.com/office/powerpoint/2010/main" val="131935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FCE7A9-800B-2E4E-A043-9B5691CC9FA1}" type="datetime1">
              <a:rPr lang="en-US" smtClean="0"/>
              <a:pPr>
                <a:defRPr/>
              </a:pPr>
              <a:t>3/13/2019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62B316-9619-6B4E-B1F0-FEF328F2B9E0}" type="slidenum">
              <a:rPr lang="en-US" smtClean="0"/>
              <a:pPr>
                <a:defRPr/>
              </a:pPr>
              <a:t>‹#›</a:t>
            </a:fld>
            <a:endParaRPr lang="en-US"/>
          </a:p>
        </p:txBody>
      </p:sp>
    </p:spTree>
    <p:extLst>
      <p:ext uri="{BB962C8B-B14F-4D97-AF65-F5344CB8AC3E}">
        <p14:creationId xmlns:p14="http://schemas.microsoft.com/office/powerpoint/2010/main" val="1815257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6A8F243-EC49-7C46-9BC8-A818147A19FB}" type="datetime1">
              <a:rPr lang="en-US" smtClean="0"/>
              <a:pPr>
                <a:defRPr/>
              </a:pPr>
              <a:t>3/13/2019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EECEF4-70FA-7C49-9E9C-054C23DA1F61}" type="slidenum">
              <a:rPr lang="en-US" smtClean="0"/>
              <a:pPr>
                <a:defRPr/>
              </a:pPr>
              <a:t>‹#›</a:t>
            </a:fld>
            <a:endParaRPr lang="en-US"/>
          </a:p>
        </p:txBody>
      </p:sp>
    </p:spTree>
    <p:extLst>
      <p:ext uri="{BB962C8B-B14F-4D97-AF65-F5344CB8AC3E}">
        <p14:creationId xmlns:p14="http://schemas.microsoft.com/office/powerpoint/2010/main" val="2615073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0168720-4AE0-5847-B11F-DEF5AF537B8F}" type="datetime1">
              <a:rPr lang="en-US" smtClean="0"/>
              <a:pPr>
                <a:defRPr/>
              </a:pPr>
              <a:t>3/13/2019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16C786-7364-A040-B2E9-EDCE5FBC182B}" type="slidenum">
              <a:rPr lang="en-US" smtClean="0"/>
              <a:pPr>
                <a:defRPr/>
              </a:pPr>
              <a:t>‹#›</a:t>
            </a:fld>
            <a:endParaRPr lang="en-US"/>
          </a:p>
        </p:txBody>
      </p:sp>
    </p:spTree>
    <p:extLst>
      <p:ext uri="{BB962C8B-B14F-4D97-AF65-F5344CB8AC3E}">
        <p14:creationId xmlns:p14="http://schemas.microsoft.com/office/powerpoint/2010/main" val="271793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F23F585-28E5-C545-9306-FD069836D8D2}" type="datetime1">
              <a:rPr lang="en-US" smtClean="0"/>
              <a:pPr>
                <a:defRPr/>
              </a:pPr>
              <a:t>3/13/2019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CE9325-A65C-7345-837C-B4A8AEE58D34}" type="slidenum">
              <a:rPr lang="en-US" smtClean="0"/>
              <a:pPr>
                <a:defRPr/>
              </a:pPr>
              <a:t>‹#›</a:t>
            </a:fld>
            <a:endParaRPr lang="en-US"/>
          </a:p>
        </p:txBody>
      </p:sp>
    </p:spTree>
    <p:extLst>
      <p:ext uri="{BB962C8B-B14F-4D97-AF65-F5344CB8AC3E}">
        <p14:creationId xmlns:p14="http://schemas.microsoft.com/office/powerpoint/2010/main" val="259667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ACE5BB6-28DD-B24F-8555-4BD5AE3B47FC}" type="datetime1">
              <a:rPr lang="en-US" smtClean="0"/>
              <a:pPr>
                <a:defRPr/>
              </a:pPr>
              <a:t>3/13/2019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0D07FB3-F15E-8345-836A-94D8C3ED733F}" type="slidenum">
              <a:rPr lang="en-US" smtClean="0"/>
              <a:pPr>
                <a:defRPr/>
              </a:pPr>
              <a:t>‹#›</a:t>
            </a:fld>
            <a:endParaRPr lang="en-US"/>
          </a:p>
        </p:txBody>
      </p:sp>
    </p:spTree>
    <p:extLst>
      <p:ext uri="{BB962C8B-B14F-4D97-AF65-F5344CB8AC3E}">
        <p14:creationId xmlns:p14="http://schemas.microsoft.com/office/powerpoint/2010/main" val="3219927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CB94E0-751B-754E-A5F8-B15C0C1E3F02}" type="datetime1">
              <a:rPr lang="en-US" smtClean="0"/>
              <a:pPr>
                <a:defRPr/>
              </a:pPr>
              <a:t>3/13/2019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C925204-6ED0-B74A-9903-DF21F0FF8403}" type="slidenum">
              <a:rPr lang="en-US" smtClean="0"/>
              <a:pPr>
                <a:defRPr/>
              </a:pPr>
              <a:t>‹#›</a:t>
            </a:fld>
            <a:endParaRPr lang="en-US"/>
          </a:p>
        </p:txBody>
      </p:sp>
    </p:spTree>
    <p:extLst>
      <p:ext uri="{BB962C8B-B14F-4D97-AF65-F5344CB8AC3E}">
        <p14:creationId xmlns:p14="http://schemas.microsoft.com/office/powerpoint/2010/main" val="292135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74FD88-0525-E94A-88E7-0E3B44FB848C}" type="datetime1">
              <a:rPr lang="en-US" smtClean="0"/>
              <a:pPr>
                <a:defRPr/>
              </a:pPr>
              <a:t>3/13/2019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01FAEE-24A7-384D-B55D-729395BC11CE}" type="slidenum">
              <a:rPr lang="en-US" smtClean="0"/>
              <a:pPr>
                <a:defRPr/>
              </a:pPr>
              <a:t>‹#›</a:t>
            </a:fld>
            <a:endParaRPr lang="en-US"/>
          </a:p>
        </p:txBody>
      </p:sp>
    </p:spTree>
    <p:extLst>
      <p:ext uri="{BB962C8B-B14F-4D97-AF65-F5344CB8AC3E}">
        <p14:creationId xmlns:p14="http://schemas.microsoft.com/office/powerpoint/2010/main" val="318448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74691C-2DB8-134B-B504-BD2001467E78}" type="datetime1">
              <a:rPr lang="en-US" smtClean="0"/>
              <a:pPr>
                <a:defRPr/>
              </a:pPr>
              <a:t>3/13/2019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2EC4BF-373E-6F4E-BFC5-7B5BE890788E}" type="slidenum">
              <a:rPr lang="en-US" smtClean="0"/>
              <a:pPr>
                <a:defRPr/>
              </a:pPr>
              <a:t>‹#›</a:t>
            </a:fld>
            <a:endParaRPr lang="en-US"/>
          </a:p>
        </p:txBody>
      </p:sp>
    </p:spTree>
    <p:extLst>
      <p:ext uri="{BB962C8B-B14F-4D97-AF65-F5344CB8AC3E}">
        <p14:creationId xmlns:p14="http://schemas.microsoft.com/office/powerpoint/2010/main" val="204609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defRPr/>
            </a:pPr>
            <a:fld id="{16B31609-0C0F-4844-A33F-169D0E686C81}" type="datetime1">
              <a:rPr lang="en-US" smtClean="0"/>
              <a:pPr>
                <a:defRPr/>
              </a:pPr>
              <a:t>3/13/2019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173D0C45-70BD-B343-A3E4-4468B1F6BF5D}" type="slidenum">
              <a:rPr lang="en-US" smtClean="0"/>
              <a:pPr>
                <a:defRPr/>
              </a:pPr>
              <a:t>‹#›</a:t>
            </a:fld>
            <a:endParaRPr lang="en-US"/>
          </a:p>
        </p:txBody>
      </p:sp>
      <p:sp>
        <p:nvSpPr>
          <p:cNvPr id="7" name="Rectangle 6"/>
          <p:cNvSpPr/>
          <p:nvPr/>
        </p:nvSpPr>
        <p:spPr>
          <a:xfrm>
            <a:off x="0" y="6477000"/>
            <a:ext cx="9144000" cy="381000"/>
          </a:xfrm>
          <a:prstGeom prst="rect">
            <a:avLst/>
          </a:prstGeom>
          <a:solidFill>
            <a:srgbClr val="00603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fontAlgn="base" hangingPunct="1">
        <a:spcBef>
          <a:spcPct val="0"/>
        </a:spcBef>
        <a:spcAft>
          <a:spcPct val="0"/>
        </a:spcAft>
        <a:defRPr sz="3600" b="1" kern="1200">
          <a:solidFill>
            <a:schemeClr val="tx1"/>
          </a:solidFill>
          <a:latin typeface="Gill Sans"/>
          <a:ea typeface="ＭＳ Ｐゴシック" pitchFamily="-110" charset="-128"/>
          <a:cs typeface="Gill Sans"/>
        </a:defRPr>
      </a:lvl1pPr>
      <a:lvl2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2pPr>
      <a:lvl3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3pPr>
      <a:lvl4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4pPr>
      <a:lvl5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10"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10"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d.ted.com/lessons/do-fad-diets-work-mia-nacamulli"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0" y="0"/>
            <a:ext cx="4762500" cy="1436688"/>
          </a:xfrm>
          <a:prstGeom prst="rect">
            <a:avLst/>
          </a:prstGeom>
          <a:solidFill>
            <a:srgbClr val="4D7B5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4" name="Picture 3"/>
          <p:cNvPicPr>
            <a:picLocks noChangeAspect="1"/>
          </p:cNvPicPr>
          <p:nvPr/>
        </p:nvPicPr>
        <p:blipFill>
          <a:blip r:embed="rId2"/>
          <a:stretch>
            <a:fillRect/>
          </a:stretch>
        </p:blipFill>
        <p:spPr>
          <a:xfrm>
            <a:off x="2332829" y="3611791"/>
            <a:ext cx="4859342" cy="2147829"/>
          </a:xfrm>
          <a:prstGeom prst="rect">
            <a:avLst/>
          </a:prstGeom>
        </p:spPr>
      </p:pic>
      <p:sp>
        <p:nvSpPr>
          <p:cNvPr id="7" name="Rectangle 2"/>
          <p:cNvSpPr>
            <a:spLocks/>
          </p:cNvSpPr>
          <p:nvPr/>
        </p:nvSpPr>
        <p:spPr bwMode="auto">
          <a:xfrm>
            <a:off x="246063" y="167808"/>
            <a:ext cx="8331200" cy="11172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round/>
                <a:headEnd/>
                <a:tailEnd/>
              </a14:hiddenLine>
            </a:ext>
          </a:extLst>
        </p:spPr>
        <p:txBody>
          <a:bodyPr lIns="38100" tIns="38100" rIns="38100" bIns="38100"/>
          <a:lstStyle/>
          <a:p>
            <a:r>
              <a:rPr lang="en-US" sz="3600" b="1" dirty="0">
                <a:latin typeface="Gill Sans" charset="0"/>
                <a:cs typeface="Gill Sans" charset="0"/>
              </a:rPr>
              <a:t>Metabolic </a:t>
            </a:r>
            <a:r>
              <a:rPr lang="en-US" sz="3600" b="1" dirty="0" smtClean="0">
                <a:latin typeface="Gill Sans" charset="0"/>
                <a:cs typeface="Gill Sans" charset="0"/>
              </a:rPr>
              <a:t>Disease</a:t>
            </a:r>
            <a:r>
              <a:rPr lang="en-US" sz="3600" b="1" dirty="0">
                <a:latin typeface="Gill Sans" charset="0"/>
                <a:cs typeface="Gill Sans" charset="0"/>
              </a:rPr>
              <a:t/>
            </a:r>
            <a:br>
              <a:rPr lang="en-US" sz="3600" b="1" dirty="0">
                <a:latin typeface="Gill Sans" charset="0"/>
                <a:cs typeface="Gill Sans" charset="0"/>
              </a:rPr>
            </a:br>
            <a:r>
              <a:rPr lang="en-US" sz="3600" b="1" dirty="0" smtClean="0">
                <a:latin typeface="Gill Sans" charset="0"/>
                <a:cs typeface="Gill Sans" charset="0"/>
              </a:rPr>
              <a:t>Case Study 5</a:t>
            </a:r>
            <a:endParaRPr lang="en-US" sz="3600" b="1" dirty="0">
              <a:cs typeface="Gill Sans" charset="0"/>
            </a:endParaRPr>
          </a:p>
          <a:p>
            <a:r>
              <a:rPr lang="en-US" sz="2500" b="1" dirty="0">
                <a:cs typeface="Gill Sans" charset="0"/>
              </a:rPr>
              <a:t> </a:t>
            </a:r>
            <a:endParaRPr lang="en-US" dirty="0">
              <a:latin typeface="Cambria Bold" charset="0"/>
              <a:cs typeface="Cambria Bold" charset="0"/>
              <a:sym typeface="Cambria Bold" charset="0"/>
            </a:endParaRPr>
          </a:p>
        </p:txBody>
      </p:sp>
      <p:sp>
        <p:nvSpPr>
          <p:cNvPr id="8" name="TextBox 5"/>
          <p:cNvSpPr txBox="1">
            <a:spLocks noChangeArrowheads="1"/>
          </p:cNvSpPr>
          <p:nvPr/>
        </p:nvSpPr>
        <p:spPr bwMode="auto">
          <a:xfrm>
            <a:off x="246063" y="1638300"/>
            <a:ext cx="8736012" cy="17543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3600" b="1" dirty="0" smtClean="0">
                <a:latin typeface="Gill Sans"/>
                <a:cs typeface="Gill Sans"/>
              </a:rPr>
              <a:t>Atkins vs Mediterranean Diet – Which on is better?</a:t>
            </a:r>
          </a:p>
          <a:p>
            <a:pPr algn="ctr" eaLnBrk="1" hangingPunct="1"/>
            <a:r>
              <a:rPr lang="en-US" sz="3600" b="1" dirty="0" smtClean="0">
                <a:latin typeface="Gill Sans"/>
                <a:cs typeface="Gill Sans"/>
                <a:hlinkClick r:id="rId3"/>
              </a:rPr>
              <a:t>Fad Diets</a:t>
            </a:r>
            <a:endParaRPr lang="en-US" sz="3600" b="1" dirty="0" smtClean="0">
              <a:latin typeface="Gill Sans"/>
              <a:cs typeface="Gill Sans"/>
            </a:endParaRPr>
          </a:p>
        </p:txBody>
      </p:sp>
    </p:spTree>
    <p:extLst>
      <p:ext uri="{BB962C8B-B14F-4D97-AF65-F5344CB8AC3E}">
        <p14:creationId xmlns:p14="http://schemas.microsoft.com/office/powerpoint/2010/main" val="3425912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studies evaluated the diets</a:t>
            </a:r>
            <a:endParaRPr lang="en-US" dirty="0"/>
          </a:p>
        </p:txBody>
      </p:sp>
      <p:sp>
        <p:nvSpPr>
          <p:cNvPr id="3" name="Content Placeholder 2"/>
          <p:cNvSpPr>
            <a:spLocks noGrp="1"/>
          </p:cNvSpPr>
          <p:nvPr>
            <p:ph idx="1"/>
          </p:nvPr>
        </p:nvSpPr>
        <p:spPr>
          <a:xfrm>
            <a:off x="457200" y="1920575"/>
            <a:ext cx="8229600" cy="2850706"/>
          </a:xfrm>
        </p:spPr>
        <p:txBody>
          <a:bodyPr/>
          <a:lstStyle/>
          <a:p>
            <a:r>
              <a:rPr lang="en-US" dirty="0" smtClean="0">
                <a:latin typeface="+mj-lt"/>
                <a:cs typeface="Times New Roman"/>
              </a:rPr>
              <a:t>The </a:t>
            </a:r>
            <a:r>
              <a:rPr lang="en-US" dirty="0">
                <a:latin typeface="+mj-lt"/>
                <a:cs typeface="Times New Roman"/>
              </a:rPr>
              <a:t>two </a:t>
            </a:r>
            <a:r>
              <a:rPr lang="en-US" dirty="0" smtClean="0">
                <a:latin typeface="+mj-lt"/>
                <a:cs typeface="Times New Roman"/>
              </a:rPr>
              <a:t>publications we will study examined two </a:t>
            </a:r>
            <a:r>
              <a:rPr lang="en-US" dirty="0">
                <a:latin typeface="+mj-lt"/>
                <a:cs typeface="Times New Roman"/>
              </a:rPr>
              <a:t>cohorts of people based upon their adherence to </a:t>
            </a:r>
            <a:r>
              <a:rPr lang="en-US" dirty="0" smtClean="0">
                <a:latin typeface="+mj-lt"/>
                <a:cs typeface="Times New Roman"/>
              </a:rPr>
              <a:t>an Atkins</a:t>
            </a:r>
            <a:r>
              <a:rPr lang="en-US" dirty="0">
                <a:latin typeface="+mj-lt"/>
                <a:cs typeface="Times New Roman"/>
              </a:rPr>
              <a:t>-</a:t>
            </a:r>
            <a:r>
              <a:rPr lang="en-US" dirty="0" smtClean="0">
                <a:latin typeface="+mj-lt"/>
                <a:cs typeface="Times New Roman"/>
              </a:rPr>
              <a:t>like </a:t>
            </a:r>
            <a:r>
              <a:rPr lang="en-US" dirty="0">
                <a:latin typeface="+mj-lt"/>
                <a:cs typeface="Times New Roman"/>
              </a:rPr>
              <a:t>diet or a Mediterranean style diet.  Both publications </a:t>
            </a:r>
            <a:r>
              <a:rPr lang="en-US" dirty="0" smtClean="0">
                <a:latin typeface="+mj-lt"/>
                <a:cs typeface="Times New Roman"/>
              </a:rPr>
              <a:t>examined </a:t>
            </a:r>
            <a:r>
              <a:rPr lang="en-US" dirty="0">
                <a:latin typeface="+mj-lt"/>
                <a:cs typeface="Times New Roman"/>
              </a:rPr>
              <a:t>the relationship between the diet and cardiovascular diseases.</a:t>
            </a:r>
          </a:p>
          <a:p>
            <a:pPr marL="0" indent="0">
              <a:buNone/>
            </a:pPr>
            <a:r>
              <a:rPr lang="en-US" sz="1800" dirty="0">
                <a:cs typeface="Times New Roman"/>
              </a:rPr>
              <a:t> </a:t>
            </a:r>
            <a:r>
              <a:rPr lang="en-US" sz="1800" dirty="0" smtClean="0">
                <a:solidFill>
                  <a:schemeClr val="bg1">
                    <a:lumMod val="65000"/>
                  </a:schemeClr>
                </a:solidFill>
                <a:cs typeface="Times New Roman"/>
              </a:rPr>
              <a:t>.</a:t>
            </a:r>
            <a:endParaRPr lang="en-US" sz="1800" dirty="0">
              <a:solidFill>
                <a:schemeClr val="bg1">
                  <a:lumMod val="65000"/>
                </a:schemeClr>
              </a:solidFill>
              <a:cs typeface="Times New Roman"/>
            </a:endParaRPr>
          </a:p>
          <a:p>
            <a:pPr marL="0" indent="0">
              <a:buNone/>
            </a:pPr>
            <a:r>
              <a:rPr lang="en-US" sz="1800" dirty="0">
                <a:cs typeface="Times New Roman"/>
              </a:rPr>
              <a:t> </a:t>
            </a:r>
          </a:p>
        </p:txBody>
      </p:sp>
    </p:spTree>
    <p:extLst>
      <p:ext uri="{BB962C8B-B14F-4D97-AF65-F5344CB8AC3E}">
        <p14:creationId xmlns:p14="http://schemas.microsoft.com/office/powerpoint/2010/main" val="3284672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Based on your hypothesis what would you predict?</a:t>
            </a:r>
          </a:p>
        </p:txBody>
      </p:sp>
      <p:sp>
        <p:nvSpPr>
          <p:cNvPr id="6" name="Content Placeholder 5"/>
          <p:cNvSpPr>
            <a:spLocks noGrp="1"/>
          </p:cNvSpPr>
          <p:nvPr>
            <p:ph sz="quarter" idx="4"/>
          </p:nvPr>
        </p:nvSpPr>
        <p:spPr>
          <a:xfrm>
            <a:off x="4695316" y="1742064"/>
            <a:ext cx="4262772" cy="3951288"/>
          </a:xfrm>
        </p:spPr>
        <p:txBody>
          <a:bodyPr/>
          <a:lstStyle/>
          <a:p>
            <a:pPr marL="457200" lvl="0" indent="-457200">
              <a:buFont typeface="+mj-lt"/>
              <a:buAutoNum type="arabicPeriod" startAt="3"/>
            </a:pPr>
            <a:r>
              <a:rPr lang="en-US" dirty="0">
                <a:cs typeface="Times New Roman"/>
              </a:rPr>
              <a:t>Draw a </a:t>
            </a:r>
            <a:r>
              <a:rPr lang="en-US" u="sng" dirty="0">
                <a:cs typeface="Times New Roman"/>
              </a:rPr>
              <a:t>bar graph</a:t>
            </a:r>
            <a:r>
              <a:rPr lang="en-US" dirty="0">
                <a:cs typeface="Times New Roman"/>
              </a:rPr>
              <a:t> showing the results you would expect to see if your hypothesis is correct</a:t>
            </a:r>
            <a:r>
              <a:rPr lang="en-US" dirty="0" smtClean="0">
                <a:cs typeface="Times New Roman"/>
              </a:rPr>
              <a:t>.</a:t>
            </a:r>
          </a:p>
          <a:p>
            <a:pPr marL="457200" lvl="0" indent="-457200">
              <a:buFont typeface="+mj-lt"/>
              <a:buAutoNum type="arabicPeriod" startAt="3"/>
            </a:pPr>
            <a:endParaRPr lang="en-US" dirty="0">
              <a:cs typeface="Times New Roman"/>
            </a:endParaRPr>
          </a:p>
          <a:p>
            <a:pPr marL="457200" lvl="0" indent="-457200">
              <a:buFont typeface="+mj-lt"/>
              <a:buAutoNum type="arabicPeriod" startAt="3"/>
            </a:pPr>
            <a:r>
              <a:rPr lang="en-US" dirty="0">
                <a:cs typeface="Times New Roman"/>
              </a:rPr>
              <a:t>Prepare to discuss your graph with the rest of the class and provide reasoning for the relationship between diet and cardiovascular disease.</a:t>
            </a:r>
          </a:p>
          <a:p>
            <a:pPr marL="457200" indent="-457200">
              <a:buFont typeface="+mj-lt"/>
              <a:buAutoNum type="arabicPeriod" startAt="3"/>
            </a:pPr>
            <a:endParaRPr lang="en-US" dirty="0">
              <a:latin typeface="Times New Roman"/>
              <a:cs typeface="Times New Roman"/>
            </a:endParaRP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4207583126"/>
              </p:ext>
            </p:extLst>
          </p:nvPr>
        </p:nvGraphicFramePr>
        <p:xfrm>
          <a:off x="457200" y="2168024"/>
          <a:ext cx="4040188" cy="3951288"/>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rot="16200000">
            <a:off x="-1676764" y="3596241"/>
            <a:ext cx="3930316" cy="369332"/>
          </a:xfrm>
          <a:prstGeom prst="rect">
            <a:avLst/>
          </a:prstGeom>
          <a:noFill/>
        </p:spPr>
        <p:txBody>
          <a:bodyPr wrap="square" rtlCol="0">
            <a:spAutoFit/>
          </a:bodyPr>
          <a:lstStyle/>
          <a:p>
            <a:r>
              <a:rPr lang="en-US" dirty="0" smtClean="0"/>
              <a:t>Total CVD Incidence (% of Cohort)</a:t>
            </a:r>
            <a:endParaRPr lang="en-US" dirty="0"/>
          </a:p>
        </p:txBody>
      </p:sp>
    </p:spTree>
    <p:extLst>
      <p:ext uri="{BB962C8B-B14F-4D97-AF65-F5344CB8AC3E}">
        <p14:creationId xmlns:p14="http://schemas.microsoft.com/office/powerpoint/2010/main" val="1775816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a:t>
            </a:r>
            <a:r>
              <a:rPr lang="en-US" dirty="0"/>
              <a:t>data from two studies!</a:t>
            </a:r>
          </a:p>
        </p:txBody>
      </p:sp>
      <p:pic>
        <p:nvPicPr>
          <p:cNvPr id="8" name="Content Placeholder 7" descr="AtkinsvMDS.pdf"/>
          <p:cNvPicPr>
            <a:picLocks noGrp="1"/>
          </p:cNvPicPr>
          <p:nvPr>
            <p:ph sz="half" idx="2"/>
          </p:nvPr>
        </p:nvPicPr>
        <p:blipFill>
          <a:blip r:embed="rId2">
            <a:extLst>
              <a:ext uri="{28A0092B-C50C-407E-A947-70E740481C1C}">
                <a14:useLocalDpi xmlns:a14="http://schemas.microsoft.com/office/drawing/2010/main" val="0"/>
              </a:ext>
            </a:extLst>
          </a:blip>
          <a:srcRect t="-14840" b="-14840"/>
          <a:stretch>
            <a:fillRect/>
          </a:stretch>
        </p:blipFill>
        <p:spPr>
          <a:xfrm>
            <a:off x="168320" y="1993430"/>
            <a:ext cx="4233480" cy="4132733"/>
          </a:xfrm>
          <a:prstGeom prst="rect">
            <a:avLst/>
          </a:prstGeom>
        </p:spPr>
      </p:pic>
      <p:sp>
        <p:nvSpPr>
          <p:cNvPr id="6" name="Content Placeholder 5"/>
          <p:cNvSpPr>
            <a:spLocks noGrp="1"/>
          </p:cNvSpPr>
          <p:nvPr>
            <p:ph sz="quarter" idx="4"/>
          </p:nvPr>
        </p:nvSpPr>
        <p:spPr>
          <a:xfrm>
            <a:off x="4645835" y="1680025"/>
            <a:ext cx="4353076" cy="3951288"/>
          </a:xfrm>
        </p:spPr>
        <p:txBody>
          <a:bodyPr/>
          <a:lstStyle/>
          <a:p>
            <a:pPr marL="457200" lvl="0" indent="-457200">
              <a:buFont typeface="+mj-lt"/>
              <a:buAutoNum type="arabicPeriod" startAt="5"/>
            </a:pPr>
            <a:r>
              <a:rPr lang="en-US" dirty="0">
                <a:cs typeface="Times New Roman"/>
              </a:rPr>
              <a:t>What does the data </a:t>
            </a:r>
            <a:r>
              <a:rPr lang="en-US" dirty="0" smtClean="0">
                <a:cs typeface="Times New Roman"/>
              </a:rPr>
              <a:t>suggest?</a:t>
            </a:r>
          </a:p>
          <a:p>
            <a:pPr marL="457200" lvl="0" indent="-457200">
              <a:buFont typeface="+mj-lt"/>
              <a:buAutoNum type="arabicPeriod" startAt="5"/>
            </a:pPr>
            <a:endParaRPr lang="en-US" dirty="0">
              <a:cs typeface="Times New Roman"/>
            </a:endParaRPr>
          </a:p>
          <a:p>
            <a:pPr marL="457200" lvl="0" indent="-457200">
              <a:buFont typeface="+mj-lt"/>
              <a:buAutoNum type="arabicPeriod" startAt="5"/>
            </a:pPr>
            <a:r>
              <a:rPr lang="en-US" dirty="0" smtClean="0">
                <a:cs typeface="Times New Roman"/>
              </a:rPr>
              <a:t>Is </a:t>
            </a:r>
            <a:r>
              <a:rPr lang="en-US" dirty="0">
                <a:cs typeface="Times New Roman"/>
              </a:rPr>
              <a:t>this consistent with your predictions?  If not, why might this be</a:t>
            </a:r>
            <a:r>
              <a:rPr lang="en-US" dirty="0" smtClean="0">
                <a:cs typeface="Times New Roman"/>
              </a:rPr>
              <a:t>?</a:t>
            </a:r>
          </a:p>
          <a:p>
            <a:pPr marL="457200" lvl="0" indent="-457200">
              <a:buFont typeface="+mj-lt"/>
              <a:buAutoNum type="arabicPeriod" startAt="5"/>
            </a:pPr>
            <a:endParaRPr lang="en-US" dirty="0">
              <a:cs typeface="Times New Roman"/>
            </a:endParaRPr>
          </a:p>
          <a:p>
            <a:pPr marL="457200" indent="-457200">
              <a:buFont typeface="+mj-lt"/>
              <a:buAutoNum type="arabicPeriod" startAt="5"/>
            </a:pPr>
            <a:r>
              <a:rPr lang="en-US" dirty="0" smtClean="0">
                <a:cs typeface="Times New Roman"/>
              </a:rPr>
              <a:t>What </a:t>
            </a:r>
            <a:r>
              <a:rPr lang="en-US" dirty="0">
                <a:cs typeface="Times New Roman"/>
              </a:rPr>
              <a:t>additional information would allow you to make more conclusions about the data?</a:t>
            </a:r>
          </a:p>
          <a:p>
            <a:pPr marL="457200" indent="-457200">
              <a:buFont typeface="+mj-lt"/>
              <a:buAutoNum type="arabicPeriod" startAt="5"/>
            </a:pPr>
            <a:endParaRPr lang="en-US" dirty="0">
              <a:latin typeface="Times New Roman"/>
              <a:cs typeface="Times New Roman"/>
            </a:endParaRPr>
          </a:p>
        </p:txBody>
      </p:sp>
    </p:spTree>
    <p:extLst>
      <p:ext uri="{BB962C8B-B14F-4D97-AF65-F5344CB8AC3E}">
        <p14:creationId xmlns:p14="http://schemas.microsoft.com/office/powerpoint/2010/main" val="21500299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studies evaluated the diets</a:t>
            </a:r>
            <a:endParaRPr lang="en-US" dirty="0"/>
          </a:p>
        </p:txBody>
      </p:sp>
      <p:sp>
        <p:nvSpPr>
          <p:cNvPr id="3" name="Content Placeholder 2"/>
          <p:cNvSpPr>
            <a:spLocks noGrp="1"/>
          </p:cNvSpPr>
          <p:nvPr>
            <p:ph idx="1"/>
          </p:nvPr>
        </p:nvSpPr>
        <p:spPr>
          <a:xfrm>
            <a:off x="457200" y="1897692"/>
            <a:ext cx="8229600" cy="2850706"/>
          </a:xfrm>
        </p:spPr>
        <p:txBody>
          <a:bodyPr/>
          <a:lstStyle/>
          <a:p>
            <a:r>
              <a:rPr lang="en-US" sz="2400" dirty="0" smtClean="0">
                <a:cs typeface="Times New Roman"/>
              </a:rPr>
              <a:t>The </a:t>
            </a:r>
            <a:r>
              <a:rPr lang="en-US" sz="2400" dirty="0">
                <a:cs typeface="Times New Roman"/>
              </a:rPr>
              <a:t>two </a:t>
            </a:r>
            <a:r>
              <a:rPr lang="en-US" sz="2400" dirty="0" smtClean="0">
                <a:cs typeface="Times New Roman"/>
              </a:rPr>
              <a:t>publications we are studying examined two </a:t>
            </a:r>
            <a:r>
              <a:rPr lang="en-US" sz="2400" dirty="0">
                <a:cs typeface="Times New Roman"/>
              </a:rPr>
              <a:t>cohorts of people based upon </a:t>
            </a:r>
            <a:r>
              <a:rPr lang="en-US" sz="2400" u="sng" dirty="0">
                <a:cs typeface="Times New Roman"/>
              </a:rPr>
              <a:t>their adherence to </a:t>
            </a:r>
            <a:r>
              <a:rPr lang="en-US" sz="2400" dirty="0" smtClean="0">
                <a:cs typeface="Times New Roman"/>
              </a:rPr>
              <a:t>an Atkins</a:t>
            </a:r>
            <a:r>
              <a:rPr lang="en-US" sz="2400" dirty="0">
                <a:cs typeface="Times New Roman"/>
              </a:rPr>
              <a:t>-</a:t>
            </a:r>
            <a:r>
              <a:rPr lang="en-US" sz="2400" dirty="0" smtClean="0">
                <a:cs typeface="Times New Roman"/>
              </a:rPr>
              <a:t>like </a:t>
            </a:r>
            <a:r>
              <a:rPr lang="en-US" sz="2400" dirty="0">
                <a:cs typeface="Times New Roman"/>
              </a:rPr>
              <a:t>diet or a Mediterranean style diet.  Both publications </a:t>
            </a:r>
            <a:r>
              <a:rPr lang="en-US" sz="2400" dirty="0" smtClean="0">
                <a:cs typeface="Times New Roman"/>
              </a:rPr>
              <a:t>examined </a:t>
            </a:r>
            <a:r>
              <a:rPr lang="en-US" sz="2400" dirty="0">
                <a:cs typeface="Times New Roman"/>
              </a:rPr>
              <a:t>the relationship between the diet and cardiovascular diseases</a:t>
            </a:r>
            <a:r>
              <a:rPr lang="en-US" sz="2400" dirty="0" smtClean="0">
                <a:cs typeface="Times New Roman"/>
              </a:rPr>
              <a:t>.</a:t>
            </a:r>
          </a:p>
          <a:p>
            <a:endParaRPr lang="en-US" sz="2800" b="1" dirty="0" smtClean="0">
              <a:cs typeface="Times New Roman"/>
            </a:endParaRPr>
          </a:p>
          <a:p>
            <a:pPr marL="457200" lvl="0" indent="-457200">
              <a:buFont typeface="+mj-lt"/>
              <a:buAutoNum type="arabicPeriod" startAt="8"/>
            </a:pPr>
            <a:r>
              <a:rPr lang="en-US" sz="2400" dirty="0" smtClean="0">
                <a:cs typeface="Times New Roman"/>
              </a:rPr>
              <a:t>How </a:t>
            </a:r>
            <a:r>
              <a:rPr lang="en-US" sz="2400" dirty="0">
                <a:cs typeface="Times New Roman"/>
              </a:rPr>
              <a:t>would you determine how well someone adhered to the diets?</a:t>
            </a:r>
          </a:p>
          <a:p>
            <a:endParaRPr lang="en-US" sz="2800" b="1" dirty="0">
              <a:cs typeface="Times New Roman"/>
            </a:endParaRPr>
          </a:p>
          <a:p>
            <a:pPr marL="0" indent="0">
              <a:buNone/>
            </a:pPr>
            <a:r>
              <a:rPr lang="en-US" sz="1800" dirty="0">
                <a:cs typeface="Times New Roman"/>
              </a:rPr>
              <a:t> </a:t>
            </a:r>
            <a:endParaRPr lang="en-US" sz="1800" dirty="0">
              <a:solidFill>
                <a:schemeClr val="bg1">
                  <a:lumMod val="65000"/>
                </a:schemeClr>
              </a:solidFill>
              <a:cs typeface="Times New Roman"/>
            </a:endParaRPr>
          </a:p>
          <a:p>
            <a:pPr marL="0" indent="0">
              <a:buNone/>
            </a:pPr>
            <a:r>
              <a:rPr lang="en-US" sz="1800" dirty="0">
                <a:cs typeface="Times New Roman"/>
              </a:rPr>
              <a:t> </a:t>
            </a:r>
          </a:p>
        </p:txBody>
      </p:sp>
    </p:spTree>
    <p:extLst>
      <p:ext uri="{BB962C8B-B14F-4D97-AF65-F5344CB8AC3E}">
        <p14:creationId xmlns:p14="http://schemas.microsoft.com/office/powerpoint/2010/main" val="450490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065"/>
            <a:ext cx="8229600" cy="1143000"/>
          </a:xfrm>
        </p:spPr>
        <p:txBody>
          <a:bodyPr/>
          <a:lstStyle/>
          <a:p>
            <a:r>
              <a:rPr lang="en-US" dirty="0" smtClean="0"/>
              <a:t>Predict the next result</a:t>
            </a:r>
            <a:endParaRPr lang="en-US" dirty="0"/>
          </a:p>
        </p:txBody>
      </p:sp>
      <p:pic>
        <p:nvPicPr>
          <p:cNvPr id="7" name="Content Placeholder 6" descr="AtkinsMDSscaleBLANK.pdf"/>
          <p:cNvPicPr>
            <a:picLocks noGrp="1"/>
          </p:cNvPicPr>
          <p:nvPr>
            <p:ph sz="half" idx="2"/>
          </p:nvPr>
        </p:nvPicPr>
        <p:blipFill>
          <a:blip r:embed="rId2">
            <a:extLst>
              <a:ext uri="{28A0092B-C50C-407E-A947-70E740481C1C}">
                <a14:useLocalDpi xmlns:a14="http://schemas.microsoft.com/office/drawing/2010/main" val="0"/>
              </a:ext>
            </a:extLst>
          </a:blip>
          <a:srcRect t="-17484" b="-17484"/>
          <a:stretch>
            <a:fillRect/>
          </a:stretch>
        </p:blipFill>
        <p:spPr>
          <a:xfrm>
            <a:off x="197931" y="1880486"/>
            <a:ext cx="4299457" cy="4245677"/>
          </a:xfrm>
          <a:prstGeom prst="rect">
            <a:avLst/>
          </a:prstGeom>
        </p:spPr>
      </p:pic>
      <p:sp>
        <p:nvSpPr>
          <p:cNvPr id="6" name="Content Placeholder 5"/>
          <p:cNvSpPr>
            <a:spLocks noGrp="1"/>
          </p:cNvSpPr>
          <p:nvPr>
            <p:ph sz="quarter" idx="4"/>
          </p:nvPr>
        </p:nvSpPr>
        <p:spPr>
          <a:xfrm>
            <a:off x="4645834" y="1211874"/>
            <a:ext cx="4380387" cy="3951288"/>
          </a:xfrm>
        </p:spPr>
        <p:txBody>
          <a:bodyPr/>
          <a:lstStyle/>
          <a:p>
            <a:pPr marL="457200" lvl="0" indent="-457200">
              <a:buFont typeface="+mj-lt"/>
              <a:buAutoNum type="arabicPeriod" startAt="9"/>
            </a:pPr>
            <a:r>
              <a:rPr lang="en-US" dirty="0" smtClean="0">
                <a:cs typeface="Times New Roman"/>
              </a:rPr>
              <a:t>Note </a:t>
            </a:r>
            <a:r>
              <a:rPr lang="en-US" dirty="0">
                <a:cs typeface="Times New Roman"/>
              </a:rPr>
              <a:t>there are two Y-axes on the graph, one for Mediterranean and one fore Atkins. Draw a </a:t>
            </a:r>
            <a:r>
              <a:rPr lang="en-US" u="sng" dirty="0">
                <a:cs typeface="Times New Roman"/>
              </a:rPr>
              <a:t>line graph</a:t>
            </a:r>
            <a:r>
              <a:rPr lang="en-US" dirty="0">
                <a:cs typeface="Times New Roman"/>
              </a:rPr>
              <a:t> showing the results you would expect to see if </a:t>
            </a:r>
            <a:r>
              <a:rPr lang="en-US" dirty="0" smtClean="0">
                <a:cs typeface="Times New Roman"/>
              </a:rPr>
              <a:t>your initial </a:t>
            </a:r>
            <a:r>
              <a:rPr lang="en-US" dirty="0">
                <a:cs typeface="Times New Roman"/>
              </a:rPr>
              <a:t>hypothesis </a:t>
            </a:r>
            <a:r>
              <a:rPr lang="en-US" dirty="0" smtClean="0">
                <a:cs typeface="Times New Roman"/>
              </a:rPr>
              <a:t>was </a:t>
            </a:r>
            <a:r>
              <a:rPr lang="en-US" dirty="0">
                <a:cs typeface="Times New Roman"/>
              </a:rPr>
              <a:t>correct. </a:t>
            </a:r>
            <a:endParaRPr lang="en-US" dirty="0" smtClean="0">
              <a:cs typeface="Times New Roman"/>
            </a:endParaRPr>
          </a:p>
          <a:p>
            <a:pPr marL="457200" indent="-457200">
              <a:buFont typeface="+mj-lt"/>
              <a:buAutoNum type="arabicPeriod" startAt="9"/>
            </a:pPr>
            <a:r>
              <a:rPr lang="en-US" dirty="0" smtClean="0">
                <a:cs typeface="Times New Roman"/>
              </a:rPr>
              <a:t>Prepare </a:t>
            </a:r>
            <a:r>
              <a:rPr lang="en-US" dirty="0">
                <a:cs typeface="Times New Roman"/>
              </a:rPr>
              <a:t>to discuss your predictions </a:t>
            </a:r>
            <a:r>
              <a:rPr lang="en-US" dirty="0" smtClean="0">
                <a:cs typeface="Times New Roman"/>
              </a:rPr>
              <a:t>with the </a:t>
            </a:r>
            <a:r>
              <a:rPr lang="en-US" dirty="0">
                <a:cs typeface="Times New Roman"/>
              </a:rPr>
              <a:t>class.  </a:t>
            </a:r>
          </a:p>
          <a:p>
            <a:pPr marL="457200" lvl="0" indent="-457200">
              <a:buFont typeface="+mj-lt"/>
              <a:buAutoNum type="arabicPeriod" startAt="9"/>
            </a:pPr>
            <a:endParaRPr lang="en-US" dirty="0">
              <a:latin typeface="Times New Roman"/>
              <a:cs typeface="Times New Roman"/>
            </a:endParaRPr>
          </a:p>
          <a:p>
            <a:pPr marL="457200" indent="-457200">
              <a:buFont typeface="+mj-lt"/>
              <a:buAutoNum type="arabicPeriod" startAt="9"/>
            </a:pPr>
            <a:endParaRPr lang="en-US" dirty="0">
              <a:latin typeface="Times New Roman"/>
              <a:cs typeface="Times New Roman"/>
            </a:endParaRPr>
          </a:p>
        </p:txBody>
      </p:sp>
    </p:spTree>
    <p:extLst>
      <p:ext uri="{BB962C8B-B14F-4D97-AF65-F5344CB8AC3E}">
        <p14:creationId xmlns:p14="http://schemas.microsoft.com/office/powerpoint/2010/main" val="7653358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157"/>
            <a:ext cx="8229600" cy="1143000"/>
          </a:xfrm>
        </p:spPr>
        <p:txBody>
          <a:bodyPr/>
          <a:lstStyle/>
          <a:p>
            <a:r>
              <a:rPr lang="en-US" dirty="0" smtClean="0"/>
              <a:t>Real </a:t>
            </a:r>
            <a:r>
              <a:rPr lang="en-US" dirty="0"/>
              <a:t>data from two studies!</a:t>
            </a:r>
          </a:p>
        </p:txBody>
      </p:sp>
      <p:pic>
        <p:nvPicPr>
          <p:cNvPr id="8" name="Content Placeholder 7" descr="AtkinsMDSscale.pdf"/>
          <p:cNvPicPr>
            <a:picLocks noGrp="1"/>
          </p:cNvPicPr>
          <p:nvPr>
            <p:ph sz="half" idx="2"/>
          </p:nvPr>
        </p:nvPicPr>
        <p:blipFill>
          <a:blip r:embed="rId2">
            <a:extLst>
              <a:ext uri="{28A0092B-C50C-407E-A947-70E740481C1C}">
                <a14:useLocalDpi xmlns:a14="http://schemas.microsoft.com/office/drawing/2010/main" val="0"/>
              </a:ext>
            </a:extLst>
          </a:blip>
          <a:srcRect t="-16192" b="-16192"/>
          <a:stretch>
            <a:fillRect/>
          </a:stretch>
        </p:blipFill>
        <p:spPr>
          <a:xfrm>
            <a:off x="148448" y="1847495"/>
            <a:ext cx="4125694" cy="4201473"/>
          </a:xfrm>
          <a:prstGeom prst="rect">
            <a:avLst/>
          </a:prstGeom>
        </p:spPr>
      </p:pic>
      <p:sp>
        <p:nvSpPr>
          <p:cNvPr id="6" name="Content Placeholder 5"/>
          <p:cNvSpPr>
            <a:spLocks noGrp="1"/>
          </p:cNvSpPr>
          <p:nvPr>
            <p:ph sz="quarter" idx="4"/>
          </p:nvPr>
        </p:nvSpPr>
        <p:spPr>
          <a:xfrm>
            <a:off x="4503294" y="1306157"/>
            <a:ext cx="4523515" cy="3951288"/>
          </a:xfrm>
        </p:spPr>
        <p:txBody>
          <a:bodyPr/>
          <a:lstStyle/>
          <a:p>
            <a:pPr marL="457200" indent="-457200">
              <a:spcBef>
                <a:spcPts val="1176"/>
              </a:spcBef>
              <a:buFont typeface="+mj-lt"/>
              <a:buAutoNum type="arabicPeriod" startAt="11"/>
            </a:pPr>
            <a:r>
              <a:rPr lang="en-US" dirty="0" smtClean="0">
                <a:cs typeface="Times New Roman"/>
              </a:rPr>
              <a:t>How does diet adherence affect health outcomes?</a:t>
            </a:r>
            <a:endParaRPr lang="en-US" dirty="0">
              <a:cs typeface="Times New Roman"/>
            </a:endParaRPr>
          </a:p>
          <a:p>
            <a:pPr marL="457200" lvl="0" indent="-457200">
              <a:spcBef>
                <a:spcPts val="1176"/>
              </a:spcBef>
              <a:buFont typeface="+mj-lt"/>
              <a:buAutoNum type="arabicPeriod" startAt="11"/>
            </a:pPr>
            <a:r>
              <a:rPr lang="en-US" dirty="0" smtClean="0">
                <a:cs typeface="Times New Roman"/>
              </a:rPr>
              <a:t>Is </a:t>
            </a:r>
            <a:r>
              <a:rPr lang="en-US" dirty="0">
                <a:cs typeface="Times New Roman"/>
              </a:rPr>
              <a:t>this consistent with </a:t>
            </a:r>
            <a:r>
              <a:rPr lang="en-US" dirty="0" smtClean="0">
                <a:cs typeface="Times New Roman"/>
              </a:rPr>
              <a:t>your initial prediction?</a:t>
            </a:r>
          </a:p>
          <a:p>
            <a:pPr marL="457200" lvl="0" indent="-457200">
              <a:spcBef>
                <a:spcPts val="1176"/>
              </a:spcBef>
              <a:buFont typeface="+mj-lt"/>
              <a:buAutoNum type="arabicPeriod" startAt="11"/>
            </a:pPr>
            <a:r>
              <a:rPr lang="en-US" dirty="0" smtClean="0">
                <a:cs typeface="Times New Roman"/>
              </a:rPr>
              <a:t>Do the new results affect the initial data at all? </a:t>
            </a:r>
            <a:endParaRPr lang="en-US" dirty="0">
              <a:cs typeface="Times New Roman"/>
            </a:endParaRPr>
          </a:p>
        </p:txBody>
      </p:sp>
    </p:spTree>
    <p:extLst>
      <p:ext uri="{BB962C8B-B14F-4D97-AF65-F5344CB8AC3E}">
        <p14:creationId xmlns:p14="http://schemas.microsoft.com/office/powerpoint/2010/main" val="3091830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157"/>
            <a:ext cx="8229600" cy="1143000"/>
          </a:xfrm>
        </p:spPr>
        <p:txBody>
          <a:bodyPr/>
          <a:lstStyle/>
          <a:p>
            <a:r>
              <a:rPr lang="en-US" dirty="0" smtClean="0"/>
              <a:t>Real data from two studies!</a:t>
            </a:r>
            <a:endParaRPr lang="en-US" dirty="0"/>
          </a:p>
        </p:txBody>
      </p:sp>
      <p:sp>
        <p:nvSpPr>
          <p:cNvPr id="6" name="Content Placeholder 5"/>
          <p:cNvSpPr>
            <a:spLocks noGrp="1"/>
          </p:cNvSpPr>
          <p:nvPr>
            <p:ph sz="quarter" idx="4"/>
          </p:nvPr>
        </p:nvSpPr>
        <p:spPr>
          <a:xfrm>
            <a:off x="4503294" y="1829222"/>
            <a:ext cx="4523515" cy="1690491"/>
          </a:xfrm>
        </p:spPr>
        <p:txBody>
          <a:bodyPr/>
          <a:lstStyle/>
          <a:p>
            <a:pPr>
              <a:spcBef>
                <a:spcPts val="1176"/>
              </a:spcBef>
            </a:pPr>
            <a:r>
              <a:rPr lang="en-US" dirty="0" smtClean="0">
                <a:latin typeface="+mj-lt"/>
                <a:cs typeface="Times New Roman"/>
              </a:rPr>
              <a:t>If we use one axis to draw the same graph we can see the the Mediterranean diet group had a far higher CVD incidence to begin.</a:t>
            </a:r>
            <a:endParaRPr lang="en-US" dirty="0">
              <a:latin typeface="+mj-lt"/>
              <a:cs typeface="Times New Roman"/>
            </a:endParaRPr>
          </a:p>
        </p:txBody>
      </p:sp>
      <p:graphicFrame>
        <p:nvGraphicFramePr>
          <p:cNvPr id="10" name="Chart 9"/>
          <p:cNvGraphicFramePr>
            <a:graphicFrameLocks/>
          </p:cNvGraphicFramePr>
          <p:nvPr>
            <p:extLst>
              <p:ext uri="{D42A27DB-BD31-4B8C-83A1-F6EECF244321}">
                <p14:modId xmlns:p14="http://schemas.microsoft.com/office/powerpoint/2010/main" val="322077074"/>
              </p:ext>
            </p:extLst>
          </p:nvPr>
        </p:nvGraphicFramePr>
        <p:xfrm>
          <a:off x="680594" y="1664607"/>
          <a:ext cx="3822700" cy="3270250"/>
        </p:xfrm>
        <a:graphic>
          <a:graphicData uri="http://schemas.openxmlformats.org/drawingml/2006/chart">
            <c:chart xmlns:c="http://schemas.openxmlformats.org/drawingml/2006/chart" xmlns:r="http://schemas.openxmlformats.org/officeDocument/2006/relationships" r:id="rId3"/>
          </a:graphicData>
        </a:graphic>
      </p:graphicFrame>
      <p:grpSp>
        <p:nvGrpSpPr>
          <p:cNvPr id="8" name="Group 7"/>
          <p:cNvGrpSpPr/>
          <p:nvPr/>
        </p:nvGrpSpPr>
        <p:grpSpPr>
          <a:xfrm>
            <a:off x="1578427" y="4934858"/>
            <a:ext cx="2485572" cy="548044"/>
            <a:chOff x="1578427" y="4934858"/>
            <a:chExt cx="2485572" cy="548044"/>
          </a:xfrm>
        </p:grpSpPr>
        <p:sp>
          <p:nvSpPr>
            <p:cNvPr id="13" name="Right Triangle 12"/>
            <p:cNvSpPr/>
            <p:nvPr/>
          </p:nvSpPr>
          <p:spPr>
            <a:xfrm flipH="1">
              <a:off x="1578427" y="4934858"/>
              <a:ext cx="2485572" cy="209490"/>
            </a:xfrm>
            <a:prstGeom prst="rtTriangle">
              <a:avLst/>
            </a:prstGeom>
            <a:gradFill>
              <a:gsLst>
                <a:gs pos="0">
                  <a:schemeClr val="tx1"/>
                </a:gs>
                <a:gs pos="100000">
                  <a:schemeClr val="bg1"/>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159000" y="5144348"/>
              <a:ext cx="1651000" cy="338554"/>
            </a:xfrm>
            <a:prstGeom prst="rect">
              <a:avLst/>
            </a:prstGeom>
            <a:noFill/>
          </p:spPr>
          <p:txBody>
            <a:bodyPr wrap="square" rtlCol="0">
              <a:spAutoFit/>
            </a:bodyPr>
            <a:lstStyle/>
            <a:p>
              <a:r>
                <a:rPr lang="en-US" sz="1600" b="1" dirty="0" smtClean="0">
                  <a:latin typeface="+mj-lt"/>
                </a:rPr>
                <a:t>Diet Adherence</a:t>
              </a:r>
              <a:endParaRPr lang="en-US" sz="1600" b="1" dirty="0">
                <a:latin typeface="+mj-lt"/>
              </a:endParaRPr>
            </a:p>
          </p:txBody>
        </p:sp>
      </p:grpSp>
    </p:spTree>
    <p:extLst>
      <p:ext uri="{BB962C8B-B14F-4D97-AF65-F5344CB8AC3E}">
        <p14:creationId xmlns:p14="http://schemas.microsoft.com/office/powerpoint/2010/main" val="3911717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did the studies use as subjects?</a:t>
            </a:r>
            <a:endParaRPr lang="en-US" dirty="0"/>
          </a:p>
        </p:txBody>
      </p:sp>
      <p:sp>
        <p:nvSpPr>
          <p:cNvPr id="3" name="Content Placeholder 2"/>
          <p:cNvSpPr>
            <a:spLocks noGrp="1"/>
          </p:cNvSpPr>
          <p:nvPr>
            <p:ph idx="1"/>
          </p:nvPr>
        </p:nvSpPr>
        <p:spPr/>
        <p:txBody>
          <a:bodyPr/>
          <a:lstStyle/>
          <a:p>
            <a:r>
              <a:rPr lang="en-US" sz="1800" dirty="0" smtClean="0">
                <a:cs typeface="Times New Roman"/>
              </a:rPr>
              <a:t>The </a:t>
            </a:r>
            <a:r>
              <a:rPr lang="en-US" sz="1800" b="1" dirty="0">
                <a:cs typeface="Times New Roman"/>
              </a:rPr>
              <a:t>Atkins</a:t>
            </a:r>
            <a:r>
              <a:rPr lang="en-US" sz="1800" dirty="0">
                <a:cs typeface="Times New Roman"/>
              </a:rPr>
              <a:t> diet cohort study examined a population of 49,261 Swedish women aged 30-49 living around the Uppsala region who responded to a questionnaire that was mailed out to 96,000 total women. </a:t>
            </a:r>
          </a:p>
          <a:p>
            <a:pPr marL="0" indent="0">
              <a:buNone/>
            </a:pPr>
            <a:r>
              <a:rPr lang="en-US" sz="1800" dirty="0">
                <a:cs typeface="Times New Roman"/>
              </a:rPr>
              <a:t> </a:t>
            </a:r>
          </a:p>
          <a:p>
            <a:r>
              <a:rPr lang="en-US" sz="1800" dirty="0">
                <a:cs typeface="Times New Roman"/>
              </a:rPr>
              <a:t>The </a:t>
            </a:r>
            <a:r>
              <a:rPr lang="en-US" sz="1800" b="1" dirty="0">
                <a:cs typeface="Times New Roman"/>
              </a:rPr>
              <a:t>Mediterranean</a:t>
            </a:r>
            <a:r>
              <a:rPr lang="en-US" sz="1800" dirty="0">
                <a:cs typeface="Times New Roman"/>
              </a:rPr>
              <a:t> diet study examined two cohorts of Dutch people.  </a:t>
            </a:r>
            <a:endParaRPr lang="en-US" sz="1800" dirty="0" smtClean="0">
              <a:cs typeface="Times New Roman"/>
            </a:endParaRPr>
          </a:p>
          <a:p>
            <a:pPr lvl="1"/>
            <a:r>
              <a:rPr lang="en-US" sz="1800" dirty="0" smtClean="0">
                <a:cs typeface="Times New Roman"/>
              </a:rPr>
              <a:t>The </a:t>
            </a:r>
            <a:r>
              <a:rPr lang="en-US" sz="1800" dirty="0">
                <a:cs typeface="Times New Roman"/>
              </a:rPr>
              <a:t>MORGEN cohort </a:t>
            </a:r>
            <a:r>
              <a:rPr lang="en-US" sz="1800" dirty="0" smtClean="0">
                <a:cs typeface="Times New Roman"/>
              </a:rPr>
              <a:t>was 22,654 </a:t>
            </a:r>
            <a:r>
              <a:rPr lang="en-US" sz="1800" dirty="0">
                <a:cs typeface="Times New Roman"/>
              </a:rPr>
              <a:t>Dutch men and women aged 20-65 who were recruited through random population sampling in Amsterdam, Maastricht, and </a:t>
            </a:r>
            <a:r>
              <a:rPr lang="en-US" sz="1800" dirty="0" err="1">
                <a:cs typeface="Times New Roman"/>
              </a:rPr>
              <a:t>Doetinchem</a:t>
            </a:r>
            <a:r>
              <a:rPr lang="en-US" sz="1800" dirty="0">
                <a:cs typeface="Times New Roman"/>
              </a:rPr>
              <a:t>. </a:t>
            </a:r>
            <a:endParaRPr lang="en-US" sz="1800" dirty="0" smtClean="0">
              <a:cs typeface="Times New Roman"/>
            </a:endParaRPr>
          </a:p>
          <a:p>
            <a:pPr lvl="1"/>
            <a:r>
              <a:rPr lang="en-US" sz="1800" dirty="0" smtClean="0">
                <a:cs typeface="Times New Roman"/>
              </a:rPr>
              <a:t>The </a:t>
            </a:r>
            <a:r>
              <a:rPr lang="en-US" sz="1800" dirty="0">
                <a:cs typeface="Times New Roman"/>
              </a:rPr>
              <a:t>second cohort, PROSPECT, </a:t>
            </a:r>
            <a:r>
              <a:rPr lang="en-US" sz="1800" dirty="0" smtClean="0">
                <a:cs typeface="Times New Roman"/>
              </a:rPr>
              <a:t>was 17,357 Dutch women </a:t>
            </a:r>
            <a:r>
              <a:rPr lang="en-US" sz="1800" dirty="0">
                <a:cs typeface="Times New Roman"/>
              </a:rPr>
              <a:t>aged 50-70 who participated in a breast cancer screening program.</a:t>
            </a:r>
          </a:p>
          <a:p>
            <a:pPr marL="0" indent="0">
              <a:buNone/>
            </a:pPr>
            <a:r>
              <a:rPr lang="en-US" sz="1800" dirty="0">
                <a:cs typeface="Times New Roman"/>
              </a:rPr>
              <a:t> </a:t>
            </a:r>
          </a:p>
          <a:p>
            <a:r>
              <a:rPr lang="en-US" sz="1800" dirty="0">
                <a:cs typeface="Times New Roman"/>
              </a:rPr>
              <a:t>In all cohorts, any individuals who had pre-existing conditions for cardiovascular disease were removed from this study.  Food and drink intake was assessed by survey in all three cohorts, and subgroups were organized based upon degree of adherence to a certain diet. </a:t>
            </a:r>
          </a:p>
        </p:txBody>
      </p:sp>
    </p:spTree>
    <p:extLst>
      <p:ext uri="{BB962C8B-B14F-4D97-AF65-F5344CB8AC3E}">
        <p14:creationId xmlns:p14="http://schemas.microsoft.com/office/powerpoint/2010/main" val="33927550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did the studies use as subjects?</a:t>
            </a:r>
            <a:endParaRPr lang="en-US" dirty="0"/>
          </a:p>
        </p:txBody>
      </p:sp>
      <p:sp>
        <p:nvSpPr>
          <p:cNvPr id="3" name="Content Placeholder 2"/>
          <p:cNvSpPr>
            <a:spLocks noGrp="1"/>
          </p:cNvSpPr>
          <p:nvPr>
            <p:ph idx="1"/>
          </p:nvPr>
        </p:nvSpPr>
        <p:spPr>
          <a:xfrm>
            <a:off x="251266" y="2696955"/>
            <a:ext cx="8686801" cy="1649305"/>
          </a:xfrm>
        </p:spPr>
        <p:txBody>
          <a:bodyPr/>
          <a:lstStyle/>
          <a:p>
            <a:pPr marL="0" indent="0">
              <a:buNone/>
            </a:pPr>
            <a:r>
              <a:rPr lang="en-US" sz="2800" dirty="0" smtClean="0">
                <a:cs typeface="Times New Roman"/>
              </a:rPr>
              <a:t>How might the experimental design be improved to make the results from the 2 groups more comparable?</a:t>
            </a:r>
            <a:endParaRPr lang="en-US" sz="2800" dirty="0">
              <a:cs typeface="Times New Roman"/>
            </a:endParaRPr>
          </a:p>
        </p:txBody>
      </p:sp>
    </p:spTree>
    <p:extLst>
      <p:ext uri="{BB962C8B-B14F-4D97-AF65-F5344CB8AC3E}">
        <p14:creationId xmlns:p14="http://schemas.microsoft.com/office/powerpoint/2010/main" val="1787890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ln/>
          <a:extLst>
            <a:ext uri="{91240B29-F687-4f45-9708-019B960494DF}">
              <a14:hiddenLine xmlns="" xmlns:a14="http://schemas.microsoft.com/office/drawing/2010/main" w="9525">
                <a:solidFill>
                  <a:schemeClr val="tx1"/>
                </a:solidFill>
                <a:miter lim="800000"/>
                <a:headEnd/>
                <a:tailEnd/>
              </a14:hiddenLine>
            </a:ext>
          </a:extLst>
        </p:spPr>
        <p:txBody>
          <a:bodyPr/>
          <a:lstStyle/>
          <a:p>
            <a:r>
              <a:rPr lang="en-US" dirty="0"/>
              <a:t>Wrap Up</a:t>
            </a:r>
          </a:p>
        </p:txBody>
      </p:sp>
      <p:sp>
        <p:nvSpPr>
          <p:cNvPr id="12290" name="Rectangle 2"/>
          <p:cNvSpPr>
            <a:spLocks noGrp="1" noChangeArrowheads="1"/>
          </p:cNvSpPr>
          <p:nvPr>
            <p:ph idx="1"/>
          </p:nvPr>
        </p:nvSpPr>
        <p:spPr>
          <a:xfrm>
            <a:off x="457200" y="1490195"/>
            <a:ext cx="8229600" cy="3529060"/>
          </a:xfrm>
          <a:ln/>
          <a:extLst>
            <a:ext uri="{91240B29-F687-4f45-9708-019B960494DF}">
              <a14:hiddenLine xmlns="" xmlns:a14="http://schemas.microsoft.com/office/drawing/2010/main" w="9525">
                <a:solidFill>
                  <a:schemeClr val="tx1"/>
                </a:solidFill>
                <a:miter lim="800000"/>
                <a:headEnd/>
                <a:tailEnd/>
              </a14:hiddenLine>
            </a:ext>
          </a:extLst>
        </p:spPr>
        <p:txBody>
          <a:bodyPr/>
          <a:lstStyle/>
          <a:p>
            <a:pPr marL="57150" indent="0">
              <a:buNone/>
            </a:pPr>
            <a:endParaRPr lang="en-US" dirty="0" smtClean="0">
              <a:latin typeface="Times New Roman"/>
              <a:cs typeface="Times New Roman"/>
            </a:endParaRPr>
          </a:p>
          <a:p>
            <a:pPr marL="514350" indent="-457200"/>
            <a:r>
              <a:rPr lang="en-US" dirty="0" smtClean="0">
                <a:cs typeface="Times New Roman"/>
              </a:rPr>
              <a:t>Do we need to re-evaluate what we know about how fat metabolism contributes to health? </a:t>
            </a:r>
          </a:p>
          <a:p>
            <a:pPr marL="514350" indent="-457200"/>
            <a:endParaRPr lang="en-US" dirty="0">
              <a:cs typeface="Times New Roman"/>
            </a:endParaRPr>
          </a:p>
          <a:p>
            <a:pPr marL="514350" indent="-457200"/>
            <a:r>
              <a:rPr lang="en-US" dirty="0" smtClean="0">
                <a:cs typeface="Times New Roman"/>
              </a:rPr>
              <a:t>Why </a:t>
            </a:r>
            <a:r>
              <a:rPr lang="en-US" dirty="0">
                <a:cs typeface="Times New Roman"/>
              </a:rPr>
              <a:t>do you think nutritional messages are always changing? </a:t>
            </a:r>
          </a:p>
          <a:p>
            <a:pPr marL="57150" indent="0">
              <a:buNone/>
            </a:pPr>
            <a:endParaRPr lang="en-US" b="1" dirty="0">
              <a:latin typeface="Times New Roman"/>
              <a:cs typeface="Times New Roman"/>
            </a:endParaRPr>
          </a:p>
          <a:p>
            <a:pPr marL="0" indent="0">
              <a:buNone/>
            </a:pPr>
            <a:endParaRPr lang="en-US" dirty="0">
              <a:latin typeface="Times New Roman"/>
              <a:cs typeface="Times New Roman"/>
            </a:endParaRPr>
          </a:p>
          <a:p>
            <a:pPr marL="304800" indent="-304800"/>
            <a:endParaRPr lang="en-US" dirty="0">
              <a:latin typeface="Times New Roman"/>
              <a:cs typeface="Times New Roman"/>
              <a:sym typeface="Times New Roman" charset="0"/>
            </a:endParaRPr>
          </a:p>
        </p:txBody>
      </p:sp>
    </p:spTree>
    <p:extLst>
      <p:ext uri="{BB962C8B-B14F-4D97-AF65-F5344CB8AC3E}">
        <p14:creationId xmlns:p14="http://schemas.microsoft.com/office/powerpoint/2010/main" val="3170743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pPr marL="0" indent="0">
              <a:buNone/>
            </a:pPr>
            <a:r>
              <a:rPr lang="en-US" b="1" dirty="0" smtClean="0"/>
              <a:t>At the end of today’s lesson you will be able to:</a:t>
            </a:r>
          </a:p>
          <a:p>
            <a:r>
              <a:rPr lang="en-US" sz="2800" dirty="0" smtClean="0"/>
              <a:t>Explain how experimental design produces limitations in the ability to interpret results</a:t>
            </a:r>
          </a:p>
          <a:p>
            <a:r>
              <a:rPr lang="en-US" sz="2800" dirty="0" smtClean="0"/>
              <a:t>Explain that if a study does not prove causation the data may support more than one conclusion</a:t>
            </a:r>
          </a:p>
          <a:p>
            <a:r>
              <a:rPr lang="en-US" sz="2800" dirty="0" smtClean="0"/>
              <a:t>Explain how limitations in experimental design account for the fluid nature of nutritional information provided by the media</a:t>
            </a:r>
            <a:endParaRPr lang="en-US" sz="2800" dirty="0"/>
          </a:p>
        </p:txBody>
      </p:sp>
    </p:spTree>
    <p:extLst>
      <p:ext uri="{BB962C8B-B14F-4D97-AF65-F5344CB8AC3E}">
        <p14:creationId xmlns:p14="http://schemas.microsoft.com/office/powerpoint/2010/main" val="4105096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a:extLst>
            <a:ext uri="{91240B29-F687-4f45-9708-019B960494DF}">
              <a14:hiddenLine xmlns="" xmlns:a14="http://schemas.microsoft.com/office/drawing/2010/main" w="9525">
                <a:solidFill>
                  <a:schemeClr val="tx1"/>
                </a:solidFill>
                <a:miter lim="800000"/>
                <a:headEnd/>
                <a:tailEnd/>
              </a14:hiddenLine>
            </a:ext>
          </a:extLst>
        </p:spPr>
        <p:txBody>
          <a:bodyPr/>
          <a:lstStyle/>
          <a:p>
            <a:r>
              <a:rPr lang="en-US" dirty="0" smtClean="0"/>
              <a:t>Do Now</a:t>
            </a:r>
            <a:endParaRPr lang="en-US" dirty="0"/>
          </a:p>
        </p:txBody>
      </p:sp>
      <p:sp>
        <p:nvSpPr>
          <p:cNvPr id="3074" name="Rectangle 2"/>
          <p:cNvSpPr>
            <a:spLocks noGrp="1" noChangeArrowheads="1"/>
          </p:cNvSpPr>
          <p:nvPr>
            <p:ph idx="1"/>
          </p:nvPr>
        </p:nvSpPr>
        <p:spPr>
          <a:xfrm>
            <a:off x="457200" y="2138488"/>
            <a:ext cx="8229600" cy="2399335"/>
          </a:xfrm>
          <a:ln/>
          <a:extLst>
            <a:ext uri="{91240B29-F687-4f45-9708-019B960494DF}">
              <a14:hiddenLine xmlns="" xmlns:a14="http://schemas.microsoft.com/office/drawing/2010/main" w="9525">
                <a:solidFill>
                  <a:schemeClr val="tx1"/>
                </a:solidFill>
                <a:miter lim="800000"/>
                <a:headEnd/>
                <a:tailEnd/>
              </a14:hiddenLine>
            </a:ext>
          </a:extLst>
        </p:spPr>
        <p:txBody>
          <a:bodyPr/>
          <a:lstStyle/>
          <a:p>
            <a:r>
              <a:rPr lang="en-US" dirty="0" smtClean="0">
                <a:cs typeface="Times New Roman"/>
                <a:sym typeface="Times New Roman" charset="0"/>
              </a:rPr>
              <a:t>What is the Atkins diet?</a:t>
            </a:r>
          </a:p>
          <a:p>
            <a:endParaRPr lang="en-US" dirty="0" smtClean="0">
              <a:cs typeface="Times New Roman"/>
              <a:sym typeface="Times New Roman" charset="0"/>
            </a:endParaRPr>
          </a:p>
          <a:p>
            <a:r>
              <a:rPr lang="en-US" dirty="0" smtClean="0">
                <a:ea typeface="ヒラギノ明朝 ProN W3" charset="0"/>
                <a:cs typeface="Times New Roman"/>
                <a:sym typeface="Times New Roman" charset="0"/>
              </a:rPr>
              <a:t>What is the Mediterranean diet?</a:t>
            </a:r>
            <a:endParaRPr lang="en-US" dirty="0">
              <a:ea typeface="ヒラギノ明朝 ProN W3" charset="0"/>
              <a:cs typeface="Times New Roman"/>
              <a:sym typeface="Times New Roman" charset="0"/>
            </a:endParaRPr>
          </a:p>
          <a:p>
            <a:pPr marL="0" indent="0">
              <a:buNone/>
            </a:pPr>
            <a:endParaRPr lang="en-US" dirty="0" smtClean="0">
              <a:latin typeface="Times New Roman"/>
              <a:ea typeface="ヒラギノ明朝 ProN W3" charset="0"/>
              <a:cs typeface="Times New Roman"/>
              <a:sym typeface="Times New Roman" charset="0"/>
            </a:endParaRPr>
          </a:p>
          <a:p>
            <a:pPr marL="0" indent="0">
              <a:buNone/>
            </a:pPr>
            <a:endParaRPr lang="en-US" dirty="0">
              <a:latin typeface="Times New Roman"/>
              <a:ea typeface="ヒラギノ明朝 ProN W3" charset="0"/>
              <a:cs typeface="Times New Roman"/>
              <a:sym typeface="Times New Roman" charset="0"/>
            </a:endParaRPr>
          </a:p>
        </p:txBody>
      </p:sp>
    </p:spTree>
    <p:extLst>
      <p:ext uri="{BB962C8B-B14F-4D97-AF65-F5344CB8AC3E}">
        <p14:creationId xmlns:p14="http://schemas.microsoft.com/office/powerpoint/2010/main" val="9745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24918" y="274637"/>
            <a:ext cx="3378981" cy="1312939"/>
          </a:xfrm>
          <a:ln/>
          <a:extLst>
            <a:ext uri="{91240B29-F687-4f45-9708-019B960494DF}">
              <a14:hiddenLine xmlns="" xmlns:a14="http://schemas.microsoft.com/office/drawing/2010/main" w="9525">
                <a:solidFill>
                  <a:schemeClr val="tx1"/>
                </a:solidFill>
                <a:miter lim="800000"/>
                <a:headEnd/>
                <a:tailEnd/>
              </a14:hiddenLine>
            </a:ext>
          </a:extLst>
        </p:spPr>
        <p:txBody>
          <a:bodyPr/>
          <a:lstStyle/>
          <a:p>
            <a:r>
              <a:rPr lang="en-US" dirty="0" smtClean="0"/>
              <a:t>Atkins Diet</a:t>
            </a:r>
            <a:endParaRPr lang="en-US" dirty="0"/>
          </a:p>
        </p:txBody>
      </p:sp>
      <p:sp>
        <p:nvSpPr>
          <p:cNvPr id="3074" name="Rectangle 2"/>
          <p:cNvSpPr>
            <a:spLocks noGrp="1" noChangeArrowheads="1"/>
          </p:cNvSpPr>
          <p:nvPr>
            <p:ph idx="1"/>
          </p:nvPr>
        </p:nvSpPr>
        <p:spPr>
          <a:xfrm>
            <a:off x="457200" y="2138488"/>
            <a:ext cx="3378981" cy="3563558"/>
          </a:xfrm>
          <a:ln/>
          <a:extLst>
            <a:ext uri="{91240B29-F687-4f45-9708-019B960494DF}">
              <a14:hiddenLine xmlns="" xmlns:a14="http://schemas.microsoft.com/office/drawing/2010/main" w="9525">
                <a:solidFill>
                  <a:schemeClr val="tx1"/>
                </a:solidFill>
                <a:miter lim="800000"/>
                <a:headEnd/>
                <a:tailEnd/>
              </a14:hiddenLine>
            </a:ext>
          </a:extLst>
        </p:spPr>
        <p:txBody>
          <a:bodyPr/>
          <a:lstStyle/>
          <a:p>
            <a:r>
              <a:rPr lang="en-US" dirty="0" smtClean="0">
                <a:cs typeface="Times New Roman"/>
                <a:sym typeface="Times New Roman" charset="0"/>
              </a:rPr>
              <a:t>No sugars or carbohydrates!</a:t>
            </a:r>
          </a:p>
          <a:p>
            <a:endParaRPr lang="en-US" dirty="0" smtClean="0">
              <a:cs typeface="Times New Roman"/>
              <a:sym typeface="Times New Roman" charset="0"/>
            </a:endParaRPr>
          </a:p>
          <a:p>
            <a:pPr marL="0" indent="0">
              <a:buNone/>
            </a:pPr>
            <a:endParaRPr lang="en-US" dirty="0" smtClean="0">
              <a:cs typeface="Times New Roman"/>
              <a:sym typeface="Times New Roman" charset="0"/>
            </a:endParaRPr>
          </a:p>
          <a:p>
            <a:r>
              <a:rPr lang="en-US" dirty="0" smtClean="0">
                <a:ea typeface="ヒラギノ明朝 ProN W3" charset="0"/>
                <a:cs typeface="Times New Roman"/>
                <a:sym typeface="Times New Roman" charset="0"/>
              </a:rPr>
              <a:t>Unlimited fat and protein</a:t>
            </a:r>
            <a:endParaRPr lang="en-US" dirty="0">
              <a:ea typeface="ヒラギノ明朝 ProN W3" charset="0"/>
              <a:cs typeface="Times New Roman"/>
              <a:sym typeface="Times New Roman" charset="0"/>
            </a:endParaRPr>
          </a:p>
          <a:p>
            <a:pPr marL="0" indent="0">
              <a:buNone/>
            </a:pPr>
            <a:endParaRPr lang="en-US" dirty="0" smtClean="0">
              <a:latin typeface="Times New Roman"/>
              <a:ea typeface="ヒラギノ明朝 ProN W3" charset="0"/>
              <a:cs typeface="Times New Roman"/>
              <a:sym typeface="Times New Roman" charset="0"/>
            </a:endParaRPr>
          </a:p>
          <a:p>
            <a:pPr marL="0" indent="0">
              <a:buNone/>
            </a:pPr>
            <a:endParaRPr lang="en-US" dirty="0">
              <a:latin typeface="Times New Roman"/>
              <a:ea typeface="ヒラギノ明朝 ProN W3" charset="0"/>
              <a:cs typeface="Times New Roman"/>
              <a:sym typeface="Times New Roman" charset="0"/>
            </a:endParaRPr>
          </a:p>
        </p:txBody>
      </p:sp>
      <p:sp>
        <p:nvSpPr>
          <p:cNvPr id="4" name="Rectangle 1"/>
          <p:cNvSpPr txBox="1">
            <a:spLocks noChangeArrowheads="1"/>
          </p:cNvSpPr>
          <p:nvPr/>
        </p:nvSpPr>
        <p:spPr bwMode="auto">
          <a:xfrm>
            <a:off x="4657433" y="443950"/>
            <a:ext cx="3689567" cy="13129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b="1" kern="1200">
                <a:solidFill>
                  <a:schemeClr val="tx1"/>
                </a:solidFill>
                <a:latin typeface="Gill Sans"/>
                <a:ea typeface="ＭＳ Ｐゴシック" pitchFamily="-110" charset="-128"/>
                <a:cs typeface="Gill Sans"/>
              </a:defRPr>
            </a:lvl1pPr>
            <a:lvl2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2pPr>
            <a:lvl3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3pPr>
            <a:lvl4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4pPr>
            <a:lvl5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5pPr>
            <a:lvl6pPr marL="4572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a:lstStyle>
          <a:p>
            <a:r>
              <a:rPr lang="en-US" dirty="0" smtClean="0"/>
              <a:t>Mediterranean</a:t>
            </a:r>
          </a:p>
          <a:p>
            <a:r>
              <a:rPr lang="en-US" dirty="0" smtClean="0"/>
              <a:t> Diet</a:t>
            </a:r>
            <a:endParaRPr lang="en-US" dirty="0"/>
          </a:p>
        </p:txBody>
      </p:sp>
      <p:sp>
        <p:nvSpPr>
          <p:cNvPr id="5" name="Rectangle 2"/>
          <p:cNvSpPr txBox="1">
            <a:spLocks noChangeArrowheads="1"/>
          </p:cNvSpPr>
          <p:nvPr/>
        </p:nvSpPr>
        <p:spPr bwMode="auto">
          <a:xfrm>
            <a:off x="4457908" y="2153850"/>
            <a:ext cx="4325624" cy="35635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0"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0"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cs typeface="Times New Roman"/>
                <a:sym typeface="Times New Roman" charset="0"/>
              </a:rPr>
              <a:t>Low in saturated fats</a:t>
            </a:r>
          </a:p>
          <a:p>
            <a:r>
              <a:rPr lang="en-US" dirty="0" smtClean="0">
                <a:cs typeface="Times New Roman"/>
                <a:sym typeface="Times New Roman" charset="0"/>
              </a:rPr>
              <a:t>No trans-unsaturated fats!</a:t>
            </a:r>
          </a:p>
          <a:p>
            <a:endParaRPr lang="en-US" dirty="0" smtClean="0">
              <a:cs typeface="Times New Roman"/>
              <a:sym typeface="Times New Roman" charset="0"/>
            </a:endParaRPr>
          </a:p>
          <a:p>
            <a:r>
              <a:rPr lang="en-US" dirty="0" smtClean="0">
                <a:ea typeface="ヒラギノ明朝 ProN W3" charset="0"/>
                <a:cs typeface="Times New Roman"/>
                <a:sym typeface="Times New Roman" charset="0"/>
              </a:rPr>
              <a:t>Unsaturated fats are OK</a:t>
            </a:r>
          </a:p>
          <a:p>
            <a:pPr marL="0" indent="0">
              <a:buFont typeface="Arial" charset="0"/>
              <a:buNone/>
            </a:pPr>
            <a:endParaRPr lang="en-US" dirty="0" smtClean="0">
              <a:latin typeface="Times New Roman"/>
              <a:ea typeface="ヒラギノ明朝 ProN W3" charset="0"/>
              <a:cs typeface="Times New Roman"/>
              <a:sym typeface="Times New Roman" charset="0"/>
            </a:endParaRPr>
          </a:p>
          <a:p>
            <a:pPr marL="0" indent="0">
              <a:buFont typeface="Arial" charset="0"/>
              <a:buNone/>
            </a:pPr>
            <a:endParaRPr lang="en-US" dirty="0">
              <a:latin typeface="Times New Roman"/>
              <a:ea typeface="ヒラギノ明朝 ProN W3" charset="0"/>
              <a:cs typeface="Times New Roman"/>
              <a:sym typeface="Times New Roman" charset="0"/>
            </a:endParaRPr>
          </a:p>
        </p:txBody>
      </p:sp>
    </p:spTree>
    <p:extLst>
      <p:ext uri="{BB962C8B-B14F-4D97-AF65-F5344CB8AC3E}">
        <p14:creationId xmlns:p14="http://schemas.microsoft.com/office/powerpoint/2010/main" val="509230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Atkins Diet</a:t>
            </a:r>
            <a:endParaRPr lang="en-US" dirty="0"/>
          </a:p>
        </p:txBody>
      </p:sp>
      <p:sp>
        <p:nvSpPr>
          <p:cNvPr id="3" name="Content Placeholder 2"/>
          <p:cNvSpPr>
            <a:spLocks noGrp="1"/>
          </p:cNvSpPr>
          <p:nvPr>
            <p:ph idx="1"/>
          </p:nvPr>
        </p:nvSpPr>
        <p:spPr>
          <a:xfrm>
            <a:off x="457200" y="1231232"/>
            <a:ext cx="8229600" cy="4525963"/>
          </a:xfrm>
        </p:spPr>
        <p:txBody>
          <a:bodyPr/>
          <a:lstStyle/>
          <a:p>
            <a:r>
              <a:rPr lang="en-US" sz="2800" dirty="0" smtClean="0"/>
              <a:t>No carbs = no glucose available to maintain homeostasis in the blood</a:t>
            </a:r>
          </a:p>
          <a:p>
            <a:r>
              <a:rPr lang="en-US" sz="2800" dirty="0" smtClean="0"/>
              <a:t>SO…..the liver will need to make glucose from amino acids  (gluconeogenesis)</a:t>
            </a:r>
          </a:p>
          <a:p>
            <a:r>
              <a:rPr lang="en-US" sz="2800" dirty="0" smtClean="0"/>
              <a:t>AND…the pancreas will release glucagon to tell the liver and muscles to </a:t>
            </a:r>
            <a:r>
              <a:rPr lang="en-US" sz="2800" dirty="0" err="1" smtClean="0"/>
              <a:t>unstore</a:t>
            </a:r>
            <a:r>
              <a:rPr lang="en-US" sz="2800" dirty="0" smtClean="0"/>
              <a:t> glycogen</a:t>
            </a:r>
          </a:p>
          <a:p>
            <a:r>
              <a:rPr lang="en-US" sz="2800" dirty="0" smtClean="0"/>
              <a:t>AFTER 24 hours of this, organs (other than your brain) will break down amino acids and fat</a:t>
            </a:r>
          </a:p>
          <a:p>
            <a:r>
              <a:rPr lang="en-US" sz="2800" dirty="0" smtClean="0"/>
              <a:t>Low insulin levels also will affect satiety signals (so you don’t feel full)</a:t>
            </a:r>
            <a:endParaRPr lang="en-US" sz="2800" dirty="0"/>
          </a:p>
        </p:txBody>
      </p:sp>
    </p:spTree>
    <p:extLst>
      <p:ext uri="{BB962C8B-B14F-4D97-AF65-F5344CB8AC3E}">
        <p14:creationId xmlns:p14="http://schemas.microsoft.com/office/powerpoint/2010/main" val="427534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2613124" y="245502"/>
            <a:ext cx="3689567" cy="13129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b="1" kern="1200">
                <a:solidFill>
                  <a:schemeClr val="tx1"/>
                </a:solidFill>
                <a:latin typeface="Gill Sans"/>
                <a:ea typeface="ＭＳ Ｐゴシック" pitchFamily="-110" charset="-128"/>
                <a:cs typeface="Gill Sans"/>
              </a:defRPr>
            </a:lvl1pPr>
            <a:lvl2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2pPr>
            <a:lvl3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3pPr>
            <a:lvl4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4pPr>
            <a:lvl5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5pPr>
            <a:lvl6pPr marL="4572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a:lstStyle>
          <a:p>
            <a:r>
              <a:rPr lang="en-US" dirty="0" smtClean="0"/>
              <a:t>Fats</a:t>
            </a:r>
            <a:endParaRPr lang="en-US" dirty="0"/>
          </a:p>
        </p:txBody>
      </p:sp>
      <p:grpSp>
        <p:nvGrpSpPr>
          <p:cNvPr id="8" name="Group 5"/>
          <p:cNvGrpSpPr>
            <a:grpSpLocks/>
          </p:cNvGrpSpPr>
          <p:nvPr/>
        </p:nvGrpSpPr>
        <p:grpSpPr bwMode="auto">
          <a:xfrm>
            <a:off x="659350" y="1679548"/>
            <a:ext cx="3186113" cy="346075"/>
            <a:chOff x="152400" y="1957582"/>
            <a:chExt cx="3185278" cy="346432"/>
          </a:xfrm>
        </p:grpSpPr>
        <p:sp>
          <p:nvSpPr>
            <p:cNvPr id="9" name="Rectangle 8"/>
            <p:cNvSpPr/>
            <p:nvPr/>
          </p:nvSpPr>
          <p:spPr>
            <a:xfrm>
              <a:off x="152400" y="1957582"/>
              <a:ext cx="372965"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0" name="Rectangle 9"/>
            <p:cNvSpPr/>
            <p:nvPr/>
          </p:nvSpPr>
          <p:spPr>
            <a:xfrm>
              <a:off x="615829" y="1957582"/>
              <a:ext cx="372965"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1" name="Rectangle 10"/>
            <p:cNvSpPr/>
            <p:nvPr/>
          </p:nvSpPr>
          <p:spPr>
            <a:xfrm>
              <a:off x="1055451" y="1957582"/>
              <a:ext cx="372964"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2" name="Rectangle 11"/>
            <p:cNvSpPr/>
            <p:nvPr/>
          </p:nvSpPr>
          <p:spPr>
            <a:xfrm>
              <a:off x="1514118" y="1957582"/>
              <a:ext cx="372965"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3" name="Rectangle 12"/>
            <p:cNvSpPr/>
            <p:nvPr/>
          </p:nvSpPr>
          <p:spPr>
            <a:xfrm>
              <a:off x="1988657" y="1957582"/>
              <a:ext cx="372964"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4" name="Rectangle 13"/>
            <p:cNvSpPr/>
            <p:nvPr/>
          </p:nvSpPr>
          <p:spPr>
            <a:xfrm>
              <a:off x="2461608" y="1957582"/>
              <a:ext cx="372964"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5" name="Rectangle 14"/>
            <p:cNvSpPr/>
            <p:nvPr/>
          </p:nvSpPr>
          <p:spPr>
            <a:xfrm>
              <a:off x="2964713" y="1957582"/>
              <a:ext cx="372965"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6" name="Minus 15"/>
            <p:cNvSpPr/>
            <p:nvPr/>
          </p:nvSpPr>
          <p:spPr>
            <a:xfrm>
              <a:off x="525365"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17" name="Minus 16"/>
            <p:cNvSpPr/>
            <p:nvPr/>
          </p:nvSpPr>
          <p:spPr>
            <a:xfrm>
              <a:off x="969749"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18" name="Minus 17"/>
            <p:cNvSpPr/>
            <p:nvPr/>
          </p:nvSpPr>
          <p:spPr>
            <a:xfrm>
              <a:off x="1407784"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19" name="Minus 18"/>
            <p:cNvSpPr/>
            <p:nvPr/>
          </p:nvSpPr>
          <p:spPr>
            <a:xfrm>
              <a:off x="1866451"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20" name="Minus 19"/>
            <p:cNvSpPr/>
            <p:nvPr/>
          </p:nvSpPr>
          <p:spPr>
            <a:xfrm>
              <a:off x="2363208"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21" name="Minus 20"/>
            <p:cNvSpPr/>
            <p:nvPr/>
          </p:nvSpPr>
          <p:spPr>
            <a:xfrm>
              <a:off x="2866314"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grpSp>
      <p:grpSp>
        <p:nvGrpSpPr>
          <p:cNvPr id="22" name="Group 15"/>
          <p:cNvGrpSpPr>
            <a:grpSpLocks/>
          </p:cNvGrpSpPr>
          <p:nvPr/>
        </p:nvGrpSpPr>
        <p:grpSpPr bwMode="auto">
          <a:xfrm>
            <a:off x="671669" y="4857802"/>
            <a:ext cx="3184525" cy="346075"/>
            <a:chOff x="801132" y="3818065"/>
            <a:chExt cx="3185278" cy="346432"/>
          </a:xfrm>
        </p:grpSpPr>
        <p:grpSp>
          <p:nvGrpSpPr>
            <p:cNvPr id="23" name="Group 25"/>
            <p:cNvGrpSpPr>
              <a:grpSpLocks/>
            </p:cNvGrpSpPr>
            <p:nvPr/>
          </p:nvGrpSpPr>
          <p:grpSpPr bwMode="auto">
            <a:xfrm>
              <a:off x="801132" y="3818065"/>
              <a:ext cx="3185278" cy="346432"/>
              <a:chOff x="152400" y="1957582"/>
              <a:chExt cx="3185278" cy="346432"/>
            </a:xfrm>
          </p:grpSpPr>
          <p:sp>
            <p:nvSpPr>
              <p:cNvPr id="25" name="Rectangle 24"/>
              <p:cNvSpPr/>
              <p:nvPr/>
            </p:nvSpPr>
            <p:spPr>
              <a:xfrm>
                <a:off x="152400" y="1957582"/>
                <a:ext cx="373150"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26" name="Rectangle 25"/>
              <p:cNvSpPr/>
              <p:nvPr/>
            </p:nvSpPr>
            <p:spPr>
              <a:xfrm>
                <a:off x="616060" y="1957582"/>
                <a:ext cx="373150"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27" name="Rectangle 26"/>
              <p:cNvSpPr/>
              <p:nvPr/>
            </p:nvSpPr>
            <p:spPr>
              <a:xfrm>
                <a:off x="1055901" y="1957582"/>
                <a:ext cx="373151"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28" name="Rectangle 27"/>
              <p:cNvSpPr/>
              <p:nvPr/>
            </p:nvSpPr>
            <p:spPr>
              <a:xfrm>
                <a:off x="1514797" y="1957582"/>
                <a:ext cx="373150"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29" name="Rectangle 28"/>
              <p:cNvSpPr/>
              <p:nvPr/>
            </p:nvSpPr>
            <p:spPr>
              <a:xfrm>
                <a:off x="1987984" y="1957582"/>
                <a:ext cx="373150"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30" name="Rectangle 29"/>
              <p:cNvSpPr/>
              <p:nvPr/>
            </p:nvSpPr>
            <p:spPr>
              <a:xfrm>
                <a:off x="2461171" y="1957582"/>
                <a:ext cx="373150"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31" name="Rectangle 30"/>
              <p:cNvSpPr/>
              <p:nvPr/>
            </p:nvSpPr>
            <p:spPr>
              <a:xfrm>
                <a:off x="2964527" y="1957582"/>
                <a:ext cx="373151"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32" name="Minus 31"/>
              <p:cNvSpPr/>
              <p:nvPr/>
            </p:nvSpPr>
            <p:spPr>
              <a:xfrm>
                <a:off x="525550" y="2124442"/>
                <a:ext cx="85745"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33" name="Minus 32"/>
              <p:cNvSpPr/>
              <p:nvPr/>
            </p:nvSpPr>
            <p:spPr>
              <a:xfrm>
                <a:off x="970155" y="2124442"/>
                <a:ext cx="85745"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34" name="Minus 33"/>
              <p:cNvSpPr/>
              <p:nvPr/>
            </p:nvSpPr>
            <p:spPr>
              <a:xfrm>
                <a:off x="1408409" y="2124442"/>
                <a:ext cx="85745"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35" name="Minus 34"/>
              <p:cNvSpPr/>
              <p:nvPr/>
            </p:nvSpPr>
            <p:spPr>
              <a:xfrm>
                <a:off x="2362723" y="2124442"/>
                <a:ext cx="85745"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36" name="Minus 35"/>
              <p:cNvSpPr/>
              <p:nvPr/>
            </p:nvSpPr>
            <p:spPr>
              <a:xfrm>
                <a:off x="2866079" y="2124442"/>
                <a:ext cx="85745"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grpSp>
        <p:sp>
          <p:nvSpPr>
            <p:cNvPr id="24" name="Equal 23"/>
            <p:cNvSpPr/>
            <p:nvPr/>
          </p:nvSpPr>
          <p:spPr>
            <a:xfrm>
              <a:off x="2479516" y="3927716"/>
              <a:ext cx="157200" cy="177983"/>
            </a:xfrm>
            <a:prstGeom prst="mathEqual">
              <a:avLst/>
            </a:prstGeom>
            <a:solidFill>
              <a:srgbClr val="FF0080"/>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grpSp>
      <p:grpSp>
        <p:nvGrpSpPr>
          <p:cNvPr id="37" name="Group 16"/>
          <p:cNvGrpSpPr>
            <a:grpSpLocks/>
          </p:cNvGrpSpPr>
          <p:nvPr/>
        </p:nvGrpSpPr>
        <p:grpSpPr bwMode="auto">
          <a:xfrm>
            <a:off x="671669" y="3286045"/>
            <a:ext cx="3178175" cy="509588"/>
            <a:chOff x="702151" y="4953093"/>
            <a:chExt cx="3177411" cy="509840"/>
          </a:xfrm>
        </p:grpSpPr>
        <p:sp>
          <p:nvSpPr>
            <p:cNvPr id="38" name="Rectangle 37"/>
            <p:cNvSpPr/>
            <p:nvPr/>
          </p:nvSpPr>
          <p:spPr>
            <a:xfrm>
              <a:off x="702151" y="5116687"/>
              <a:ext cx="372973"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39" name="Rectangle 38"/>
            <p:cNvSpPr/>
            <p:nvPr/>
          </p:nvSpPr>
          <p:spPr>
            <a:xfrm>
              <a:off x="1165590" y="5116687"/>
              <a:ext cx="372973"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0" name="Rectangle 39"/>
            <p:cNvSpPr/>
            <p:nvPr/>
          </p:nvSpPr>
          <p:spPr>
            <a:xfrm>
              <a:off x="1605222" y="5116687"/>
              <a:ext cx="372972"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1" name="Rectangle 40"/>
            <p:cNvSpPr/>
            <p:nvPr/>
          </p:nvSpPr>
          <p:spPr>
            <a:xfrm>
              <a:off x="2063899" y="5116687"/>
              <a:ext cx="372973"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2" name="Rectangle 41"/>
            <p:cNvSpPr/>
            <p:nvPr/>
          </p:nvSpPr>
          <p:spPr>
            <a:xfrm>
              <a:off x="2538447" y="4953093"/>
              <a:ext cx="372972"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3" name="Rectangle 42"/>
            <p:cNvSpPr/>
            <p:nvPr/>
          </p:nvSpPr>
          <p:spPr>
            <a:xfrm>
              <a:off x="3011409" y="4953093"/>
              <a:ext cx="372972"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4" name="Rectangle 43"/>
            <p:cNvSpPr/>
            <p:nvPr/>
          </p:nvSpPr>
          <p:spPr>
            <a:xfrm>
              <a:off x="3506590" y="4953093"/>
              <a:ext cx="372972"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5" name="Minus 44"/>
            <p:cNvSpPr/>
            <p:nvPr/>
          </p:nvSpPr>
          <p:spPr>
            <a:xfrm>
              <a:off x="1075124" y="5277103"/>
              <a:ext cx="85704" cy="46061"/>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46" name="Minus 45"/>
            <p:cNvSpPr/>
            <p:nvPr/>
          </p:nvSpPr>
          <p:spPr>
            <a:xfrm>
              <a:off x="1519517" y="5277103"/>
              <a:ext cx="85704" cy="46061"/>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47" name="Minus 46"/>
            <p:cNvSpPr/>
            <p:nvPr/>
          </p:nvSpPr>
          <p:spPr>
            <a:xfrm>
              <a:off x="1957562" y="5277103"/>
              <a:ext cx="85704" cy="46061"/>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48" name="Minus 47"/>
            <p:cNvSpPr/>
            <p:nvPr/>
          </p:nvSpPr>
          <p:spPr>
            <a:xfrm>
              <a:off x="2913007" y="5116687"/>
              <a:ext cx="85704" cy="46060"/>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49" name="Minus 48"/>
            <p:cNvSpPr/>
            <p:nvPr/>
          </p:nvSpPr>
          <p:spPr>
            <a:xfrm>
              <a:off x="3416123" y="5116687"/>
              <a:ext cx="85704" cy="46060"/>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50" name="Equal 49"/>
            <p:cNvSpPr/>
            <p:nvPr/>
          </p:nvSpPr>
          <p:spPr>
            <a:xfrm>
              <a:off x="2381322" y="5145276"/>
              <a:ext cx="157125" cy="179476"/>
            </a:xfrm>
            <a:prstGeom prst="mathEqual">
              <a:avLst/>
            </a:prstGeom>
            <a:solidFill>
              <a:srgbClr val="FF0080"/>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grpSp>
      <p:sp>
        <p:nvSpPr>
          <p:cNvPr id="6" name="TextBox 5"/>
          <p:cNvSpPr txBox="1"/>
          <p:nvPr/>
        </p:nvSpPr>
        <p:spPr>
          <a:xfrm>
            <a:off x="4800783" y="1425459"/>
            <a:ext cx="2177399" cy="1200328"/>
          </a:xfrm>
          <a:prstGeom prst="rect">
            <a:avLst/>
          </a:prstGeom>
          <a:noFill/>
        </p:spPr>
        <p:txBody>
          <a:bodyPr wrap="none" rtlCol="0">
            <a:spAutoFit/>
          </a:bodyPr>
          <a:lstStyle/>
          <a:p>
            <a:r>
              <a:rPr lang="en-US" sz="2400" b="1" dirty="0" smtClean="0">
                <a:latin typeface="+mn-lt"/>
              </a:rPr>
              <a:t>Saturated fats:</a:t>
            </a:r>
          </a:p>
          <a:p>
            <a:r>
              <a:rPr lang="en-US" sz="2400" dirty="0" smtClean="0">
                <a:latin typeface="+mn-lt"/>
              </a:rPr>
              <a:t>	Animal fats</a:t>
            </a:r>
          </a:p>
          <a:p>
            <a:r>
              <a:rPr lang="en-US" sz="2400" dirty="0" smtClean="0">
                <a:latin typeface="+mn-lt"/>
              </a:rPr>
              <a:t>	Always solid</a:t>
            </a:r>
            <a:endParaRPr lang="en-US" sz="2400" dirty="0">
              <a:latin typeface="+mn-lt"/>
            </a:endParaRPr>
          </a:p>
        </p:txBody>
      </p:sp>
      <p:sp>
        <p:nvSpPr>
          <p:cNvPr id="52" name="TextBox 51"/>
          <p:cNvSpPr txBox="1"/>
          <p:nvPr/>
        </p:nvSpPr>
        <p:spPr>
          <a:xfrm>
            <a:off x="4800783" y="4457344"/>
            <a:ext cx="3829987" cy="1200328"/>
          </a:xfrm>
          <a:prstGeom prst="rect">
            <a:avLst/>
          </a:prstGeom>
          <a:noFill/>
        </p:spPr>
        <p:txBody>
          <a:bodyPr wrap="square" rtlCol="0">
            <a:spAutoFit/>
          </a:bodyPr>
          <a:lstStyle/>
          <a:p>
            <a:r>
              <a:rPr lang="en-US" sz="2400" b="1" dirty="0" smtClean="0">
                <a:latin typeface="+mn-lt"/>
              </a:rPr>
              <a:t>Trans unsaturated fats:</a:t>
            </a:r>
          </a:p>
          <a:p>
            <a:r>
              <a:rPr lang="en-US" sz="2400" dirty="0" smtClean="0">
                <a:latin typeface="+mn-lt"/>
              </a:rPr>
              <a:t>	</a:t>
            </a:r>
            <a:r>
              <a:rPr lang="en-US" sz="2400" dirty="0">
                <a:latin typeface="+mn-lt"/>
              </a:rPr>
              <a:t>D</a:t>
            </a:r>
            <a:r>
              <a:rPr lang="en-US" sz="2400" dirty="0" smtClean="0">
                <a:latin typeface="+mn-lt"/>
              </a:rPr>
              <a:t>on’t occur naturally</a:t>
            </a:r>
          </a:p>
          <a:p>
            <a:r>
              <a:rPr lang="en-US" sz="2400" dirty="0" smtClean="0">
                <a:latin typeface="+mn-lt"/>
              </a:rPr>
              <a:t>	Usually solid</a:t>
            </a:r>
          </a:p>
        </p:txBody>
      </p:sp>
      <p:sp>
        <p:nvSpPr>
          <p:cNvPr id="53" name="TextBox 52"/>
          <p:cNvSpPr txBox="1"/>
          <p:nvPr/>
        </p:nvSpPr>
        <p:spPr>
          <a:xfrm>
            <a:off x="4800783" y="3009731"/>
            <a:ext cx="3829987" cy="1200328"/>
          </a:xfrm>
          <a:prstGeom prst="rect">
            <a:avLst/>
          </a:prstGeom>
          <a:noFill/>
        </p:spPr>
        <p:txBody>
          <a:bodyPr wrap="square" rtlCol="0">
            <a:spAutoFit/>
          </a:bodyPr>
          <a:lstStyle/>
          <a:p>
            <a:r>
              <a:rPr lang="en-US" sz="2400" b="1" dirty="0" err="1" smtClean="0">
                <a:latin typeface="+mn-lt"/>
              </a:rPr>
              <a:t>Cis</a:t>
            </a:r>
            <a:r>
              <a:rPr lang="en-US" sz="2400" b="1" dirty="0" smtClean="0">
                <a:latin typeface="+mn-lt"/>
              </a:rPr>
              <a:t> unsaturated fats:</a:t>
            </a:r>
          </a:p>
          <a:p>
            <a:r>
              <a:rPr lang="en-US" sz="2400" dirty="0" smtClean="0">
                <a:latin typeface="+mn-lt"/>
              </a:rPr>
              <a:t>	Plant oils</a:t>
            </a:r>
          </a:p>
          <a:p>
            <a:r>
              <a:rPr lang="en-US" sz="2400" dirty="0" smtClean="0">
                <a:latin typeface="+mn-lt"/>
              </a:rPr>
              <a:t>	Usually liquid</a:t>
            </a:r>
          </a:p>
        </p:txBody>
      </p:sp>
    </p:spTree>
    <p:extLst>
      <p:ext uri="{BB962C8B-B14F-4D97-AF65-F5344CB8AC3E}">
        <p14:creationId xmlns:p14="http://schemas.microsoft.com/office/powerpoint/2010/main" val="2896553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24918" y="10039"/>
            <a:ext cx="3378981" cy="1312939"/>
          </a:xfrm>
          <a:ln/>
          <a:extLst>
            <a:ext uri="{91240B29-F687-4f45-9708-019B960494DF}">
              <a14:hiddenLine xmlns="" xmlns:a14="http://schemas.microsoft.com/office/drawing/2010/main" w="9525">
                <a:solidFill>
                  <a:schemeClr val="tx1"/>
                </a:solidFill>
                <a:miter lim="800000"/>
                <a:headEnd/>
                <a:tailEnd/>
              </a14:hiddenLine>
            </a:ext>
          </a:extLst>
        </p:spPr>
        <p:txBody>
          <a:bodyPr/>
          <a:lstStyle/>
          <a:p>
            <a:r>
              <a:rPr lang="en-US" dirty="0" smtClean="0"/>
              <a:t>Atkins Diet</a:t>
            </a:r>
            <a:endParaRPr lang="en-US" dirty="0"/>
          </a:p>
        </p:txBody>
      </p:sp>
      <p:sp>
        <p:nvSpPr>
          <p:cNvPr id="3074" name="Rectangle 2"/>
          <p:cNvSpPr>
            <a:spLocks noGrp="1" noChangeArrowheads="1"/>
          </p:cNvSpPr>
          <p:nvPr>
            <p:ph idx="1"/>
          </p:nvPr>
        </p:nvSpPr>
        <p:spPr>
          <a:xfrm>
            <a:off x="391059" y="1873895"/>
            <a:ext cx="3378981" cy="3563558"/>
          </a:xfrm>
          <a:ln/>
          <a:extLst>
            <a:ext uri="{91240B29-F687-4f45-9708-019B960494DF}">
              <a14:hiddenLine xmlns="" xmlns:a14="http://schemas.microsoft.com/office/drawing/2010/main" w="9525">
                <a:solidFill>
                  <a:schemeClr val="tx1"/>
                </a:solidFill>
                <a:miter lim="800000"/>
                <a:headEnd/>
                <a:tailEnd/>
              </a14:hiddenLine>
            </a:ext>
          </a:extLst>
        </p:spPr>
        <p:txBody>
          <a:bodyPr/>
          <a:lstStyle/>
          <a:p>
            <a:r>
              <a:rPr lang="en-US" dirty="0" smtClean="0">
                <a:cs typeface="Times New Roman"/>
                <a:sym typeface="Times New Roman" charset="0"/>
              </a:rPr>
              <a:t>No sugars or carbohydrates!</a:t>
            </a:r>
          </a:p>
          <a:p>
            <a:r>
              <a:rPr lang="en-US" dirty="0" smtClean="0">
                <a:ea typeface="ヒラギノ明朝 ProN W3" charset="0"/>
                <a:cs typeface="Times New Roman"/>
                <a:sym typeface="Times New Roman" charset="0"/>
              </a:rPr>
              <a:t>Unlimited fats and protein</a:t>
            </a:r>
            <a:endParaRPr lang="en-US" dirty="0">
              <a:ea typeface="ヒラギノ明朝 ProN W3" charset="0"/>
              <a:cs typeface="Times New Roman"/>
              <a:sym typeface="Times New Roman" charset="0"/>
            </a:endParaRPr>
          </a:p>
          <a:p>
            <a:pPr marL="0" indent="0">
              <a:buNone/>
            </a:pPr>
            <a:endParaRPr lang="en-US" dirty="0" smtClean="0">
              <a:latin typeface="Times New Roman"/>
              <a:ea typeface="ヒラギノ明朝 ProN W3" charset="0"/>
              <a:cs typeface="Times New Roman"/>
              <a:sym typeface="Times New Roman" charset="0"/>
            </a:endParaRPr>
          </a:p>
          <a:p>
            <a:pPr marL="0" indent="0">
              <a:buNone/>
            </a:pPr>
            <a:endParaRPr lang="en-US" dirty="0">
              <a:latin typeface="Times New Roman"/>
              <a:ea typeface="ヒラギノ明朝 ProN W3" charset="0"/>
              <a:cs typeface="Times New Roman"/>
              <a:sym typeface="Times New Roman" charset="0"/>
            </a:endParaRPr>
          </a:p>
        </p:txBody>
      </p:sp>
      <p:sp>
        <p:nvSpPr>
          <p:cNvPr id="4" name="Rectangle 1"/>
          <p:cNvSpPr txBox="1">
            <a:spLocks noChangeArrowheads="1"/>
          </p:cNvSpPr>
          <p:nvPr/>
        </p:nvSpPr>
        <p:spPr bwMode="auto">
          <a:xfrm>
            <a:off x="4816171" y="274637"/>
            <a:ext cx="3689567" cy="13129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b="1" kern="1200">
                <a:solidFill>
                  <a:schemeClr val="tx1"/>
                </a:solidFill>
                <a:latin typeface="Gill Sans"/>
                <a:ea typeface="ＭＳ Ｐゴシック" pitchFamily="-110" charset="-128"/>
                <a:cs typeface="Gill Sans"/>
              </a:defRPr>
            </a:lvl1pPr>
            <a:lvl2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2pPr>
            <a:lvl3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3pPr>
            <a:lvl4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4pPr>
            <a:lvl5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5pPr>
            <a:lvl6pPr marL="4572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a:lstStyle>
          <a:p>
            <a:r>
              <a:rPr lang="en-US" dirty="0" smtClean="0"/>
              <a:t>Mediterranean</a:t>
            </a:r>
          </a:p>
          <a:p>
            <a:r>
              <a:rPr lang="en-US" dirty="0" smtClean="0"/>
              <a:t> Diet</a:t>
            </a:r>
            <a:endParaRPr lang="en-US" dirty="0"/>
          </a:p>
        </p:txBody>
      </p:sp>
      <p:sp>
        <p:nvSpPr>
          <p:cNvPr id="5" name="Rectangle 2"/>
          <p:cNvSpPr txBox="1">
            <a:spLocks noChangeArrowheads="1"/>
          </p:cNvSpPr>
          <p:nvPr/>
        </p:nvSpPr>
        <p:spPr bwMode="auto">
          <a:xfrm>
            <a:off x="4457908" y="1849565"/>
            <a:ext cx="4325624" cy="35635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0"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0"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cs typeface="Times New Roman"/>
                <a:sym typeface="Times New Roman" charset="0"/>
              </a:rPr>
              <a:t>Low in saturated fats</a:t>
            </a:r>
          </a:p>
          <a:p>
            <a:r>
              <a:rPr lang="en-US" dirty="0" smtClean="0">
                <a:cs typeface="Times New Roman"/>
                <a:sym typeface="Times New Roman" charset="0"/>
              </a:rPr>
              <a:t>No trans-unsaturated fats</a:t>
            </a:r>
          </a:p>
          <a:p>
            <a:pPr marL="0" indent="0">
              <a:buNone/>
            </a:pPr>
            <a:endParaRPr lang="en-US" dirty="0" smtClean="0">
              <a:cs typeface="Times New Roman"/>
              <a:sym typeface="Times New Roman" charset="0"/>
            </a:endParaRPr>
          </a:p>
          <a:p>
            <a:r>
              <a:rPr lang="en-US" dirty="0" smtClean="0">
                <a:ea typeface="ヒラギノ明朝 ProN W3" charset="0"/>
                <a:cs typeface="Times New Roman"/>
                <a:sym typeface="Times New Roman" charset="0"/>
              </a:rPr>
              <a:t>Some unsaturated fats are OK</a:t>
            </a:r>
          </a:p>
          <a:p>
            <a:pPr marL="0" indent="0">
              <a:buFont typeface="Arial" charset="0"/>
              <a:buNone/>
            </a:pPr>
            <a:endParaRPr lang="en-US" dirty="0" smtClean="0">
              <a:latin typeface="Times New Roman"/>
              <a:ea typeface="ヒラギノ明朝 ProN W3" charset="0"/>
              <a:cs typeface="Times New Roman"/>
              <a:sym typeface="Times New Roman" charset="0"/>
            </a:endParaRPr>
          </a:p>
          <a:p>
            <a:pPr marL="0" indent="0">
              <a:buFont typeface="Arial" charset="0"/>
              <a:buNone/>
            </a:pPr>
            <a:endParaRPr lang="en-US" dirty="0">
              <a:latin typeface="Times New Roman"/>
              <a:ea typeface="ヒラギノ明朝 ProN W3" charset="0"/>
              <a:cs typeface="Times New Roman"/>
              <a:sym typeface="Times New Roman" charset="0"/>
            </a:endParaRPr>
          </a:p>
        </p:txBody>
      </p:sp>
      <p:sp>
        <p:nvSpPr>
          <p:cNvPr id="2" name="TextBox 1"/>
          <p:cNvSpPr txBox="1"/>
          <p:nvPr/>
        </p:nvSpPr>
        <p:spPr>
          <a:xfrm>
            <a:off x="912746" y="5413123"/>
            <a:ext cx="7491905" cy="769441"/>
          </a:xfrm>
          <a:prstGeom prst="rect">
            <a:avLst/>
          </a:prstGeom>
          <a:noFill/>
        </p:spPr>
        <p:txBody>
          <a:bodyPr wrap="none" rtlCol="0">
            <a:spAutoFit/>
          </a:bodyPr>
          <a:lstStyle/>
          <a:p>
            <a:r>
              <a:rPr lang="en-US" sz="4400" b="1" dirty="0" smtClean="0">
                <a:solidFill>
                  <a:srgbClr val="FF0000"/>
                </a:solidFill>
                <a:latin typeface="+mj-lt"/>
              </a:rPr>
              <a:t>How can they </a:t>
            </a:r>
            <a:r>
              <a:rPr lang="en-US" sz="4400" b="1" u="sng" dirty="0" smtClean="0">
                <a:solidFill>
                  <a:srgbClr val="FF0000"/>
                </a:solidFill>
                <a:latin typeface="+mj-lt"/>
              </a:rPr>
              <a:t>both</a:t>
            </a:r>
            <a:r>
              <a:rPr lang="en-US" sz="4400" b="1" dirty="0" smtClean="0">
                <a:solidFill>
                  <a:srgbClr val="FF0000"/>
                </a:solidFill>
                <a:latin typeface="+mj-lt"/>
              </a:rPr>
              <a:t> be healthy?</a:t>
            </a:r>
            <a:endParaRPr lang="en-US" sz="4400" b="1" dirty="0">
              <a:solidFill>
                <a:srgbClr val="FF0000"/>
              </a:solidFill>
              <a:latin typeface="+mj-lt"/>
            </a:endParaRPr>
          </a:p>
        </p:txBody>
      </p:sp>
    </p:spTree>
    <p:extLst>
      <p:ext uri="{BB962C8B-B14F-4D97-AF65-F5344CB8AC3E}">
        <p14:creationId xmlns:p14="http://schemas.microsoft.com/office/powerpoint/2010/main" val="4254445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a:extLst>
            <a:ext uri="{91240B29-F687-4f45-9708-019B960494DF}">
              <a14:hiddenLine xmlns="" xmlns:a14="http://schemas.microsoft.com/office/drawing/2010/main" w="9525">
                <a:solidFill>
                  <a:schemeClr val="tx1"/>
                </a:solidFill>
                <a:miter lim="800000"/>
                <a:headEnd/>
                <a:tailEnd/>
              </a14:hiddenLine>
            </a:ext>
          </a:extLst>
        </p:spPr>
        <p:txBody>
          <a:bodyPr/>
          <a:lstStyle/>
          <a:p>
            <a:r>
              <a:rPr lang="en-US" dirty="0" smtClean="0"/>
              <a:t>Case Study Worksheet </a:t>
            </a:r>
            <a:br>
              <a:rPr lang="en-US" dirty="0" smtClean="0"/>
            </a:br>
            <a:r>
              <a:rPr lang="en-US" sz="3100" dirty="0" smtClean="0"/>
              <a:t>Diets</a:t>
            </a:r>
            <a:r>
              <a:rPr lang="en-US" sz="3100" dirty="0"/>
              <a:t>: Which One is Best?</a:t>
            </a:r>
          </a:p>
        </p:txBody>
      </p:sp>
      <p:sp>
        <p:nvSpPr>
          <p:cNvPr id="3074" name="Rectangle 2"/>
          <p:cNvSpPr>
            <a:spLocks noGrp="1" noChangeArrowheads="1"/>
          </p:cNvSpPr>
          <p:nvPr>
            <p:ph idx="1"/>
          </p:nvPr>
        </p:nvSpPr>
        <p:spPr>
          <a:xfrm>
            <a:off x="457200" y="1769839"/>
            <a:ext cx="8229600" cy="4339304"/>
          </a:xfrm>
          <a:ln/>
          <a:extLst>
            <a:ext uri="{91240B29-F687-4f45-9708-019B960494DF}">
              <a14:hiddenLine xmlns="" xmlns:a14="http://schemas.microsoft.com/office/drawing/2010/main" w="9525">
                <a:solidFill>
                  <a:schemeClr val="tx1"/>
                </a:solidFill>
                <a:miter lim="800000"/>
                <a:headEnd/>
                <a:tailEnd/>
              </a14:hiddenLine>
            </a:ext>
          </a:extLst>
        </p:spPr>
        <p:txBody>
          <a:bodyPr/>
          <a:lstStyle/>
          <a:p>
            <a:pPr marL="0" indent="0">
              <a:buNone/>
            </a:pPr>
            <a:r>
              <a:rPr lang="en-US" sz="2000" dirty="0"/>
              <a:t>The “Atkins” diet was developed 40 years ago with the purpose of controlling satiety by increasing consumption of fats and </a:t>
            </a:r>
            <a:r>
              <a:rPr lang="en-US" sz="2000" dirty="0" smtClean="0"/>
              <a:t>protein while severely limiting </a:t>
            </a:r>
            <a:r>
              <a:rPr lang="en-US" sz="2000" dirty="0"/>
              <a:t>consumption of carbohydrates </a:t>
            </a:r>
            <a:r>
              <a:rPr lang="en-US" sz="2000" dirty="0" smtClean="0"/>
              <a:t>and sugars.  </a:t>
            </a:r>
            <a:r>
              <a:rPr lang="en-US" sz="2000" dirty="0"/>
              <a:t>W</a:t>
            </a:r>
            <a:r>
              <a:rPr lang="en-US" sz="2000" dirty="0" smtClean="0"/>
              <a:t>hile </a:t>
            </a:r>
            <a:r>
              <a:rPr lang="en-US" sz="2000" dirty="0"/>
              <a:t>this diet has become very popular in Western countries, many </a:t>
            </a:r>
            <a:r>
              <a:rPr lang="en-US" sz="2000" dirty="0" smtClean="0"/>
              <a:t>people have questioned whether it can be healthy</a:t>
            </a:r>
            <a:r>
              <a:rPr lang="en-US" sz="2000" dirty="0"/>
              <a:t>.  </a:t>
            </a:r>
            <a:endParaRPr lang="en-US" sz="2000" dirty="0" smtClean="0"/>
          </a:p>
          <a:p>
            <a:pPr marL="0" indent="0">
              <a:buNone/>
            </a:pPr>
            <a:endParaRPr lang="en-US" sz="2000" dirty="0"/>
          </a:p>
          <a:p>
            <a:pPr marL="0" indent="0">
              <a:buNone/>
            </a:pPr>
            <a:r>
              <a:rPr lang="en-US" sz="2000" dirty="0" smtClean="0"/>
              <a:t>On the other hand, the </a:t>
            </a:r>
            <a:r>
              <a:rPr lang="en-US" sz="2000" dirty="0"/>
              <a:t>"Mediterranean" diet, </a:t>
            </a:r>
            <a:r>
              <a:rPr lang="en-US" sz="2000" dirty="0" smtClean="0"/>
              <a:t>entails </a:t>
            </a:r>
            <a:r>
              <a:rPr lang="en-US" sz="2000" dirty="0"/>
              <a:t>eating foods that </a:t>
            </a:r>
            <a:r>
              <a:rPr lang="en-US" sz="2000" dirty="0" smtClean="0"/>
              <a:t>substitute unsaturated fats found in plant oils </a:t>
            </a:r>
            <a:r>
              <a:rPr lang="en-US" sz="2000" dirty="0"/>
              <a:t>and Omega 3 fatty </a:t>
            </a:r>
            <a:r>
              <a:rPr lang="en-US" sz="2000" dirty="0" smtClean="0"/>
              <a:t>acids for saturated fats</a:t>
            </a:r>
            <a:r>
              <a:rPr lang="en-US" sz="2000" dirty="0"/>
              <a:t>. Advocates of this diet argue that consumption of saturated fats, commonly found in foods of animal origin high in protein and fat</a:t>
            </a:r>
            <a:r>
              <a:rPr lang="en-US" sz="2000" dirty="0" smtClean="0"/>
              <a:t>, and encouraged in the Atkins diet, will lead </a:t>
            </a:r>
            <a:r>
              <a:rPr lang="en-US" sz="2000" dirty="0"/>
              <a:t>to an increased risk of cardiovascular disease</a:t>
            </a:r>
          </a:p>
          <a:p>
            <a:pPr marL="0" indent="0">
              <a:buNone/>
            </a:pPr>
            <a:endParaRPr lang="en-US" sz="2000" dirty="0"/>
          </a:p>
        </p:txBody>
      </p:sp>
      <p:pic>
        <p:nvPicPr>
          <p:cNvPr id="2" name="Picture 1"/>
          <p:cNvPicPr>
            <a:picLocks noChangeAspect="1"/>
          </p:cNvPicPr>
          <p:nvPr/>
        </p:nvPicPr>
        <p:blipFill>
          <a:blip r:embed="rId3"/>
          <a:stretch>
            <a:fillRect/>
          </a:stretch>
        </p:blipFill>
        <p:spPr>
          <a:xfrm>
            <a:off x="192510" y="293581"/>
            <a:ext cx="1198246" cy="998538"/>
          </a:xfrm>
          <a:prstGeom prst="rect">
            <a:avLst/>
          </a:prstGeom>
        </p:spPr>
      </p:pic>
      <p:pic>
        <p:nvPicPr>
          <p:cNvPr id="3" name="Picture 2"/>
          <p:cNvPicPr>
            <a:picLocks noChangeAspect="1"/>
          </p:cNvPicPr>
          <p:nvPr/>
        </p:nvPicPr>
        <p:blipFill>
          <a:blip r:embed="rId4"/>
          <a:stretch>
            <a:fillRect/>
          </a:stretch>
        </p:blipFill>
        <p:spPr>
          <a:xfrm>
            <a:off x="7759699" y="274638"/>
            <a:ext cx="1291167" cy="974805"/>
          </a:xfrm>
          <a:prstGeom prst="rect">
            <a:avLst/>
          </a:prstGeom>
        </p:spPr>
      </p:pic>
    </p:spTree>
    <p:extLst>
      <p:ext uri="{BB962C8B-B14F-4D97-AF65-F5344CB8AC3E}">
        <p14:creationId xmlns:p14="http://schemas.microsoft.com/office/powerpoint/2010/main" val="2689738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a:extLst>
            <a:ext uri="{91240B29-F687-4f45-9708-019B960494DF}">
              <a14:hiddenLine xmlns="" xmlns:a14="http://schemas.microsoft.com/office/drawing/2010/main" w="9525">
                <a:solidFill>
                  <a:schemeClr val="tx1"/>
                </a:solidFill>
                <a:miter lim="800000"/>
                <a:headEnd/>
                <a:tailEnd/>
              </a14:hiddenLine>
            </a:ext>
          </a:extLst>
        </p:spPr>
        <p:txBody>
          <a:bodyPr/>
          <a:lstStyle/>
          <a:p>
            <a:r>
              <a:rPr lang="en-US" dirty="0"/>
              <a:t>Diets: Which One is Best?</a:t>
            </a:r>
          </a:p>
        </p:txBody>
      </p:sp>
      <p:sp>
        <p:nvSpPr>
          <p:cNvPr id="3074" name="Rectangle 2"/>
          <p:cNvSpPr>
            <a:spLocks noGrp="1" noChangeArrowheads="1"/>
          </p:cNvSpPr>
          <p:nvPr>
            <p:ph idx="1"/>
          </p:nvPr>
        </p:nvSpPr>
        <p:spPr>
          <a:xfrm>
            <a:off x="457200" y="1424079"/>
            <a:ext cx="8432468" cy="4339304"/>
          </a:xfrm>
          <a:ln/>
          <a:extLst>
            <a:ext uri="{91240B29-F687-4f45-9708-019B960494DF}">
              <a14:hiddenLine xmlns="" xmlns:a14="http://schemas.microsoft.com/office/drawing/2010/main" w="9525">
                <a:solidFill>
                  <a:schemeClr val="tx1"/>
                </a:solidFill>
                <a:miter lim="800000"/>
                <a:headEnd/>
                <a:tailEnd/>
              </a14:hiddenLine>
            </a:ext>
          </a:extLst>
        </p:spPr>
        <p:txBody>
          <a:bodyPr/>
          <a:lstStyle/>
          <a:p>
            <a:pPr marL="514350" lvl="0" indent="-514350">
              <a:buFont typeface="+mj-lt"/>
              <a:buAutoNum type="arabicPeriod"/>
            </a:pPr>
            <a:r>
              <a:rPr lang="en-US" sz="2400" dirty="0">
                <a:cs typeface="Times"/>
              </a:rPr>
              <a:t>Based </a:t>
            </a:r>
            <a:r>
              <a:rPr lang="en-US" sz="2400" dirty="0" smtClean="0">
                <a:cs typeface="Times"/>
              </a:rPr>
              <a:t>on </a:t>
            </a:r>
            <a:r>
              <a:rPr lang="en-US" sz="2400" dirty="0">
                <a:cs typeface="Times"/>
              </a:rPr>
              <a:t>your understanding </a:t>
            </a:r>
            <a:r>
              <a:rPr lang="en-US" sz="2400" dirty="0" smtClean="0">
                <a:cs typeface="Times"/>
              </a:rPr>
              <a:t>of nutrition and metabolism, </a:t>
            </a:r>
            <a:r>
              <a:rPr lang="en-US" sz="2400" dirty="0">
                <a:cs typeface="Times"/>
              </a:rPr>
              <a:t>what hypothesis would you make about </a:t>
            </a:r>
            <a:r>
              <a:rPr lang="en-US" sz="2400" dirty="0" smtClean="0">
                <a:cs typeface="Times"/>
              </a:rPr>
              <a:t>the health consequences of the </a:t>
            </a:r>
            <a:r>
              <a:rPr lang="en-US" sz="2400" dirty="0">
                <a:cs typeface="Times"/>
              </a:rPr>
              <a:t>two diets</a:t>
            </a:r>
            <a:r>
              <a:rPr lang="en-US" sz="2400" dirty="0" smtClean="0">
                <a:cs typeface="Times"/>
              </a:rPr>
              <a:t>?</a:t>
            </a:r>
          </a:p>
          <a:p>
            <a:pPr marL="514350" lvl="0" indent="-514350">
              <a:buFont typeface="+mj-lt"/>
              <a:buAutoNum type="arabicPeriod"/>
            </a:pPr>
            <a:endParaRPr lang="en-US" sz="2400" dirty="0">
              <a:cs typeface="Times"/>
            </a:endParaRPr>
          </a:p>
          <a:p>
            <a:pPr marL="514350" lvl="0" indent="-514350">
              <a:buFont typeface="+mj-lt"/>
              <a:buAutoNum type="arabicPeriod"/>
            </a:pPr>
            <a:r>
              <a:rPr lang="en-US" sz="2400" dirty="0" smtClean="0">
                <a:cs typeface="Times"/>
              </a:rPr>
              <a:t>How </a:t>
            </a:r>
            <a:r>
              <a:rPr lang="en-US" sz="2400" dirty="0">
                <a:cs typeface="Times"/>
              </a:rPr>
              <a:t>would you </a:t>
            </a:r>
            <a:r>
              <a:rPr lang="en-US" sz="2400" dirty="0" smtClean="0">
                <a:cs typeface="Times"/>
              </a:rPr>
              <a:t>set up </a:t>
            </a:r>
            <a:r>
              <a:rPr lang="en-US" sz="2400" dirty="0">
                <a:cs typeface="Times"/>
              </a:rPr>
              <a:t>an experiment to test your hypothesis?</a:t>
            </a:r>
          </a:p>
          <a:p>
            <a:pPr lvl="1">
              <a:buFont typeface="Arial"/>
              <a:buChar char="•"/>
            </a:pPr>
            <a:r>
              <a:rPr lang="en-US" sz="2400" dirty="0" smtClean="0">
                <a:cs typeface="Times"/>
              </a:rPr>
              <a:t>Who </a:t>
            </a:r>
            <a:r>
              <a:rPr lang="en-US" sz="2400" dirty="0">
                <a:cs typeface="Times"/>
              </a:rPr>
              <a:t>would you include in the study</a:t>
            </a:r>
            <a:r>
              <a:rPr lang="en-US" sz="2400" dirty="0" smtClean="0">
                <a:cs typeface="Times"/>
              </a:rPr>
              <a:t>?</a:t>
            </a:r>
          </a:p>
          <a:p>
            <a:pPr lvl="1">
              <a:buFont typeface="Arial"/>
              <a:buChar char="•"/>
            </a:pPr>
            <a:r>
              <a:rPr lang="en-US" sz="2400" dirty="0" smtClean="0">
                <a:cs typeface="Times"/>
              </a:rPr>
              <a:t>What </a:t>
            </a:r>
            <a:r>
              <a:rPr lang="en-US" sz="2400" dirty="0">
                <a:cs typeface="Times"/>
              </a:rPr>
              <a:t>would the conditions of the study be</a:t>
            </a:r>
            <a:r>
              <a:rPr lang="en-US" sz="2400" dirty="0" smtClean="0">
                <a:cs typeface="Times"/>
              </a:rPr>
              <a:t>?</a:t>
            </a:r>
          </a:p>
          <a:p>
            <a:pPr lvl="1">
              <a:buFont typeface="Arial"/>
              <a:buChar char="•"/>
            </a:pPr>
            <a:r>
              <a:rPr lang="en-US" sz="2400" dirty="0">
                <a:cs typeface="Times"/>
              </a:rPr>
              <a:t>What would you measure?</a:t>
            </a:r>
          </a:p>
          <a:p>
            <a:pPr marL="457200" lvl="1" indent="0">
              <a:buNone/>
            </a:pPr>
            <a:endParaRPr lang="en-US" sz="2400" dirty="0">
              <a:cs typeface="Times"/>
            </a:endParaRPr>
          </a:p>
          <a:p>
            <a:pPr marL="514350" indent="-514350">
              <a:buFont typeface="+mj-lt"/>
              <a:buAutoNum type="arabicPeriod"/>
            </a:pPr>
            <a:endParaRPr lang="en-US" dirty="0">
              <a:solidFill>
                <a:schemeClr val="accent2"/>
              </a:solidFill>
              <a:latin typeface="Times"/>
              <a:ea typeface="ヒラギノ明朝 ProN W3" charset="0"/>
              <a:cs typeface="Times"/>
              <a:sym typeface="Times New Roman" charset="0"/>
            </a:endParaRPr>
          </a:p>
        </p:txBody>
      </p:sp>
    </p:spTree>
    <p:extLst>
      <p:ext uri="{BB962C8B-B14F-4D97-AF65-F5344CB8AC3E}">
        <p14:creationId xmlns:p14="http://schemas.microsoft.com/office/powerpoint/2010/main" val="324184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MD final colo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MD final colors.thmx</Template>
  <TotalTime>15792</TotalTime>
  <Words>799</Words>
  <Application>Microsoft Office PowerPoint</Application>
  <PresentationFormat>On-screen Show (4:3)</PresentationFormat>
  <Paragraphs>118</Paragraphs>
  <Slides>19</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ＭＳ Ｐゴシック</vt:lpstr>
      <vt:lpstr>Arial</vt:lpstr>
      <vt:lpstr>Calibri</vt:lpstr>
      <vt:lpstr>Cambria Bold</vt:lpstr>
      <vt:lpstr>Gill Sans</vt:lpstr>
      <vt:lpstr>Times</vt:lpstr>
      <vt:lpstr>Times New Roman</vt:lpstr>
      <vt:lpstr>ヒラギノ明朝 ProN W3</vt:lpstr>
      <vt:lpstr>MD final colors</vt:lpstr>
      <vt:lpstr>PowerPoint Presentation</vt:lpstr>
      <vt:lpstr>Learning Objectives</vt:lpstr>
      <vt:lpstr>Do Now</vt:lpstr>
      <vt:lpstr>Atkins Diet</vt:lpstr>
      <vt:lpstr>Consequences of Atkins Diet</vt:lpstr>
      <vt:lpstr>PowerPoint Presentation</vt:lpstr>
      <vt:lpstr>Atkins Diet</vt:lpstr>
      <vt:lpstr>Case Study Worksheet  Diets: Which One is Best?</vt:lpstr>
      <vt:lpstr>Diets: Which One is Best?</vt:lpstr>
      <vt:lpstr>Two studies evaluated the diets</vt:lpstr>
      <vt:lpstr>Based on your hypothesis what would you predict?</vt:lpstr>
      <vt:lpstr>Real data from two studies!</vt:lpstr>
      <vt:lpstr>Two studies evaluated the diets</vt:lpstr>
      <vt:lpstr>Predict the next result</vt:lpstr>
      <vt:lpstr>Real data from two studies!</vt:lpstr>
      <vt:lpstr>Real data from two studies!</vt:lpstr>
      <vt:lpstr>Who did the studies use as subjects?</vt:lpstr>
      <vt:lpstr>Who did the studies use as subjects?</vt:lpstr>
      <vt:lpstr>Wrap Up</vt:lpstr>
    </vt:vector>
  </TitlesOfParts>
  <Company>tufts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berri jacque</dc:creator>
  <cp:lastModifiedBy>Lake Shore CSD</cp:lastModifiedBy>
  <cp:revision>348</cp:revision>
  <cp:lastPrinted>2010-11-09T17:54:24Z</cp:lastPrinted>
  <dcterms:created xsi:type="dcterms:W3CDTF">2012-01-20T17:36:20Z</dcterms:created>
  <dcterms:modified xsi:type="dcterms:W3CDTF">2019-03-14T17:57:43Z</dcterms:modified>
</cp:coreProperties>
</file>